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54" r:id="rId1"/>
  </p:sldMasterIdLst>
  <p:notesMasterIdLst>
    <p:notesMasterId r:id="rId8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7" r:id="rId42"/>
    <p:sldId id="33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38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F3F3F992-9F5A-4CE6-9E17-9784AFA105CB}">
  <a:tblStyle styleId="{F3F3F992-9F5A-4CE6-9E17-9784AFA105CB}" styleName="Table_0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1E64BA42-005F-41CF-8D16-A2E58EFC7AF1}" styleName="Table_1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EDC62A0E-52FA-4316-9AB0-2A0174A2C1A3}" styleName="Table_2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1F9D19F8-A979-4421-932B-D535DE56F7C6}" styleName="Table_3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11F3DF42-5A29-41B6-B3CD-85A8EADCDD33}" styleName="Table_4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75C3D152-2185-4BED-A058-2490AF303C01}" styleName="Table_5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49759D04-092D-4FF0-A0C3-51CB76DA4DD2}" styleName="Table_6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128693F1-951E-4ECD-ACD3-1D5E990CF83F}" styleName="Table_7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57408FF6-A188-43E5-BF68-2D1372DB344B}" styleName="Table_8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FD325F3E-0133-429E-9D6B-F5CA9471A313}" styleName="Table_9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6B26D624-5957-4ED2-AC72-A8125E5806AE}" styleName="Table_10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24EE88EB-E096-4D6B-BEA2-DBABAEB5EF7E}" styleName="Table_11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2D923ED9-85CA-420B-AE3B-A38C6E3EC273}" styleName="Table_12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E157F332-1E45-4668-9D46-614C82E568AB}" styleName="Table_13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8EED791E-C268-4B58-83CB-0FF4FF094D8E}" styleName="Table_14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3EC1DBC4-9713-4F6D-88F9-008A69C03F7B}" styleName="Table_15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5A39EF8D-15D7-4664-B1E1-B09735DA6ED0}" styleName="Table_16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8008FAC1-9BD8-410A-9271-DFFD064E2BD2}" styleName="Table_17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EE57DFA3-B818-4C79-A9ED-A6AE3621273E}" styleName="Table_18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273152D4-D202-4EEF-AC5E-0986FC8906F5}" styleName="Table_19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831F9619-CB3A-4937-BBC8-4A0FECFE11A5}" styleName="Table_20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EDC9D530-CC45-4D46-83D7-F1F833BF928C}" styleName="Table_21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148DF7CB-3E47-4FDF-A2F4-61DC7C2816B5}" styleName="Table_22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168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notesMaster" Target="notesMasters/notesMaster1.xml"/><Relationship Id="rId83" Type="http://schemas.openxmlformats.org/officeDocument/2006/relationships/printerSettings" Target="printerSettings/printerSettings1.bin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164499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4" name="Shape 3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0" name="Shape 3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3" name="Shape 4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9" name="Shape 4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5" name="Shape 4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1" name="Shape 6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4" name="Shape 4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82" name="Shape 4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0" name="Shape 4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9" name="Shape 4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6" name="Shape 5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3" name="Shape 5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0" name="Shape 5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0" name="Shape 5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3" name="Shape 5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8" name="Shape 5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5" name="Shape 5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72" name="Shape 5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78" name="Shape 5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4" name="Shape 5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6" name="Shape 5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02" name="Shape 6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1" name="Shape 6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0" name="Shape 6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8" name="Shape 6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34" name="Shape 6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5" name="Shape 6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4" name="Shape 6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62" name="Shape 6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74" name="Shape 6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4" name="Shape 4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7" name="Shape 6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93" name="Shape 6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0" name="Shape 7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8" name="Shape 7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15" name="Shape 7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22" name="Shape 7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6" name="Shape 7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3" name="Shape 7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50" name="Shape 7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57" name="Shape 7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63" name="Shape 7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70" name="Shape 7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964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ctrTitle"/>
          </p:nvPr>
        </p:nvSpPr>
        <p:spPr>
          <a:xfrm>
            <a:off x="391160" y="1911984"/>
            <a:ext cx="8351399" cy="5618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buFont typeface="Tahoma"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buFont typeface="Tahoma"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buFont typeface="Tahoma"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buFont typeface="Tahoma"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buFont typeface="Tahoma"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buFont typeface="Tahoma"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buFont typeface="Tahoma"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buFont typeface="Tahoma"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buFont typeface="Tahoma"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ubTitle" idx="1"/>
          </p:nvPr>
        </p:nvSpPr>
        <p:spPr>
          <a:xfrm>
            <a:off x="403761" y="2643248"/>
            <a:ext cx="8342400" cy="4562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Clr>
                <a:schemeClr val="lt1"/>
              </a:buClr>
              <a:buSzPct val="100000"/>
              <a:buFont typeface="Times New Roman"/>
              <a:buNone/>
              <a:defRPr sz="2400" i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algn="ctr">
              <a:spcBef>
                <a:spcPts val="0"/>
              </a:spcBef>
              <a:buClr>
                <a:schemeClr val="lt1"/>
              </a:buClr>
              <a:buSzPct val="100000"/>
              <a:buFont typeface="Times New Roman"/>
              <a:buNone/>
              <a:defRPr sz="2400" i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algn="ctr">
              <a:spcBef>
                <a:spcPts val="0"/>
              </a:spcBef>
              <a:buClr>
                <a:schemeClr val="lt1"/>
              </a:buClr>
              <a:buSzPct val="100000"/>
              <a:buFont typeface="Times New Roman"/>
              <a:buNone/>
              <a:defRPr sz="2400" i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algn="ctr">
              <a:spcBef>
                <a:spcPts val="0"/>
              </a:spcBef>
              <a:buClr>
                <a:schemeClr val="lt1"/>
              </a:buClr>
              <a:buSzPct val="100000"/>
              <a:buFont typeface="Times New Roman"/>
              <a:buNone/>
              <a:defRPr sz="2400" i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algn="ctr">
              <a:spcBef>
                <a:spcPts val="0"/>
              </a:spcBef>
              <a:buClr>
                <a:schemeClr val="lt1"/>
              </a:buClr>
              <a:buSzPct val="100000"/>
              <a:buFont typeface="Times New Roman"/>
              <a:buNone/>
              <a:defRPr sz="2400" i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algn="ctr">
              <a:spcBef>
                <a:spcPts val="0"/>
              </a:spcBef>
              <a:buClr>
                <a:schemeClr val="lt1"/>
              </a:buClr>
              <a:buSzPct val="100000"/>
              <a:buFont typeface="Times New Roman"/>
              <a:buNone/>
              <a:defRPr sz="2400" i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algn="ctr">
              <a:spcBef>
                <a:spcPts val="0"/>
              </a:spcBef>
              <a:buClr>
                <a:schemeClr val="lt1"/>
              </a:buClr>
              <a:buSzPct val="100000"/>
              <a:buFont typeface="Times New Roman"/>
              <a:buNone/>
              <a:defRPr sz="2400" i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algn="ctr">
              <a:spcBef>
                <a:spcPts val="0"/>
              </a:spcBef>
              <a:buClr>
                <a:schemeClr val="lt1"/>
              </a:buClr>
              <a:buSzPct val="100000"/>
              <a:buFont typeface="Times New Roman"/>
              <a:buNone/>
              <a:defRPr sz="2400" i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algn="ctr">
              <a:spcBef>
                <a:spcPts val="0"/>
              </a:spcBef>
              <a:buClr>
                <a:schemeClr val="lt1"/>
              </a:buClr>
              <a:buSzPct val="100000"/>
              <a:buFont typeface="Times New Roman"/>
              <a:buNone/>
              <a:defRPr sz="2400" i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cxnSp>
        <p:nvCxnSpPr>
          <p:cNvPr id="51" name="Shape 51"/>
          <p:cNvCxnSpPr/>
          <p:nvPr/>
        </p:nvCxnSpPr>
        <p:spPr>
          <a:xfrm>
            <a:off x="2258800" y="2550225"/>
            <a:ext cx="4621799" cy="14400"/>
          </a:xfrm>
          <a:prstGeom prst="straightConnector1">
            <a:avLst/>
          </a:prstGeom>
          <a:noFill/>
          <a:ln w="25400" cap="rnd">
            <a:solidFill>
              <a:schemeClr val="accent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52" name="Shape 52"/>
          <p:cNvSpPr/>
          <p:nvPr/>
        </p:nvSpPr>
        <p:spPr>
          <a:xfrm>
            <a:off x="0" y="4040396"/>
            <a:ext cx="9143999" cy="1058821"/>
          </a:xfrm>
          <a:custGeom>
            <a:avLst/>
            <a:gdLst/>
            <a:ahLst/>
            <a:cxnLst/>
            <a:rect l="0" t="0" r="0" b="0"/>
            <a:pathLst>
              <a:path w="9144000" h="1440573" extrusionOk="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0" y="0"/>
            <a:ext cx="9144000" cy="1249799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/>
          <p:nvPr/>
        </p:nvSpPr>
        <p:spPr>
          <a:xfrm>
            <a:off x="0" y="301687"/>
            <a:ext cx="9143999" cy="1058821"/>
          </a:xfrm>
          <a:custGeom>
            <a:avLst/>
            <a:gdLst/>
            <a:ahLst/>
            <a:cxnLst/>
            <a:rect l="0" t="0" r="0" b="0"/>
            <a:pathLst>
              <a:path w="9144000" h="1440573" extrusionOk="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56" name="Shape 56"/>
          <p:cNvCxnSpPr/>
          <p:nvPr/>
        </p:nvCxnSpPr>
        <p:spPr>
          <a:xfrm rot="10800000" flipH="1">
            <a:off x="2258963" y="1045040"/>
            <a:ext cx="4602300" cy="9300"/>
          </a:xfrm>
          <a:prstGeom prst="straightConnector1">
            <a:avLst/>
          </a:prstGeom>
          <a:noFill/>
          <a:ln w="25400" cap="rnd">
            <a:solidFill>
              <a:schemeClr val="accent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40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>
              <a:spcBef>
                <a:spcPts val="0"/>
              </a:spcBef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>
              <a:spcBef>
                <a:spcPts val="0"/>
              </a:spcBef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>
              <a:spcBef>
                <a:spcPts val="0"/>
              </a:spcBef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>
              <a:spcBef>
                <a:spcPts val="0"/>
              </a:spcBef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0" y="0"/>
            <a:ext cx="4456799" cy="62783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/>
          <p:nvPr/>
        </p:nvSpPr>
        <p:spPr>
          <a:xfrm flipH="1">
            <a:off x="3434" y="5013041"/>
            <a:ext cx="4453249" cy="1374347"/>
          </a:xfrm>
          <a:custGeom>
            <a:avLst/>
            <a:gdLst/>
            <a:ahLst/>
            <a:cxnLst/>
            <a:rect l="0" t="0" r="0" b="0"/>
            <a:pathLst>
              <a:path w="4453250" h="1869860" extrusionOk="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62" name="Shape 62"/>
          <p:cNvCxnSpPr/>
          <p:nvPr/>
        </p:nvCxnSpPr>
        <p:spPr>
          <a:xfrm>
            <a:off x="409699" y="992104"/>
            <a:ext cx="3660000" cy="0"/>
          </a:xfrm>
          <a:prstGeom prst="straightConnector1">
            <a:avLst/>
          </a:prstGeom>
          <a:noFill/>
          <a:ln w="25400" cap="rnd">
            <a:solidFill>
              <a:schemeClr val="accent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550799" cy="4840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>
              <a:spcBef>
                <a:spcPts val="0"/>
              </a:spcBef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>
              <a:spcBef>
                <a:spcPts val="0"/>
              </a:spcBef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>
              <a:spcBef>
                <a:spcPts val="0"/>
              </a:spcBef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>
              <a:spcBef>
                <a:spcPts val="0"/>
              </a:spcBef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>
              <a:spcBef>
                <a:spcPts val="0"/>
              </a:spcBef>
              <a:defRPr sz="1800"/>
            </a:lvl6pPr>
            <a:lvl7pPr>
              <a:spcBef>
                <a:spcPts val="0"/>
              </a:spcBef>
              <a:defRPr sz="1800"/>
            </a:lvl7pPr>
            <a:lvl8pPr>
              <a:spcBef>
                <a:spcPts val="0"/>
              </a:spcBef>
              <a:defRPr sz="1800"/>
            </a:lvl8pPr>
            <a:lvl9pPr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3550799" cy="1143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 sz="2400"/>
            </a:lvl1pPr>
            <a:lvl2pPr>
              <a:spcBef>
                <a:spcPts val="0"/>
              </a:spcBef>
              <a:defRPr sz="2400"/>
            </a:lvl2pPr>
            <a:lvl3pPr>
              <a:spcBef>
                <a:spcPts val="0"/>
              </a:spcBef>
              <a:defRPr sz="2400"/>
            </a:lvl3pPr>
            <a:lvl4pPr>
              <a:spcBef>
                <a:spcPts val="0"/>
              </a:spcBef>
              <a:defRPr sz="2400"/>
            </a:lvl4pPr>
            <a:lvl5pPr>
              <a:spcBef>
                <a:spcPts val="0"/>
              </a:spcBef>
              <a:defRPr sz="2400"/>
            </a:lvl5pPr>
            <a:lvl6pPr>
              <a:spcBef>
                <a:spcPts val="0"/>
              </a:spcBef>
              <a:defRPr sz="2400"/>
            </a:lvl6pPr>
            <a:lvl7pPr>
              <a:spcBef>
                <a:spcPts val="0"/>
              </a:spcBef>
              <a:defRPr sz="2400"/>
            </a:lvl7pPr>
            <a:lvl8pPr>
              <a:spcBef>
                <a:spcPts val="0"/>
              </a:spcBef>
              <a:defRPr sz="2400"/>
            </a:lvl8pPr>
            <a:lvl9pPr>
              <a:spcBef>
                <a:spcPts val="0"/>
              </a:spcBef>
              <a:defRPr sz="2400"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2"/>
          </p:nvPr>
        </p:nvSpPr>
        <p:spPr>
          <a:xfrm>
            <a:off x="5021123" y="1600200"/>
            <a:ext cx="3550799" cy="4840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>
              <a:spcBef>
                <a:spcPts val="0"/>
              </a:spcBef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>
              <a:spcBef>
                <a:spcPts val="0"/>
              </a:spcBef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>
              <a:spcBef>
                <a:spcPts val="0"/>
              </a:spcBef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>
              <a:spcBef>
                <a:spcPts val="0"/>
              </a:spcBef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>
              <a:spcBef>
                <a:spcPts val="0"/>
              </a:spcBef>
              <a:defRPr sz="1800"/>
            </a:lvl6pPr>
            <a:lvl7pPr>
              <a:spcBef>
                <a:spcPts val="0"/>
              </a:spcBef>
              <a:defRPr sz="1800"/>
            </a:lvl7pPr>
            <a:lvl8pPr>
              <a:spcBef>
                <a:spcPts val="0"/>
              </a:spcBef>
              <a:defRPr sz="1800"/>
            </a:lvl8pPr>
            <a:lvl9pPr>
              <a:spcBef>
                <a:spcPts val="0"/>
              </a:spcBef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0" y="0"/>
            <a:ext cx="9144000" cy="12497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0" y="301687"/>
            <a:ext cx="9143999" cy="1058821"/>
          </a:xfrm>
          <a:custGeom>
            <a:avLst/>
            <a:gdLst/>
            <a:ahLst/>
            <a:cxnLst/>
            <a:rect l="0" t="0" r="0" b="0"/>
            <a:pathLst>
              <a:path w="9144000" h="1440573" extrusionOk="0">
                <a:moveTo>
                  <a:pt x="8881" y="1"/>
                </a:moveTo>
                <a:lnTo>
                  <a:pt x="9126239" y="44075"/>
                </a:lnTo>
                <a:lnTo>
                  <a:pt x="9144000" y="1303180"/>
                </a:lnTo>
                <a:lnTo>
                  <a:pt x="8922142" y="1440573"/>
                </a:lnTo>
                <a:lnTo>
                  <a:pt x="8672386" y="1291790"/>
                </a:lnTo>
                <a:lnTo>
                  <a:pt x="8449199" y="1414005"/>
                </a:lnTo>
                <a:lnTo>
                  <a:pt x="8210071" y="1302417"/>
                </a:lnTo>
                <a:lnTo>
                  <a:pt x="7976257" y="1408691"/>
                </a:lnTo>
                <a:lnTo>
                  <a:pt x="7737129" y="1286476"/>
                </a:lnTo>
                <a:lnTo>
                  <a:pt x="7503314" y="1414005"/>
                </a:lnTo>
                <a:lnTo>
                  <a:pt x="7269500" y="1291790"/>
                </a:lnTo>
                <a:lnTo>
                  <a:pt x="7030372" y="1414005"/>
                </a:lnTo>
                <a:lnTo>
                  <a:pt x="6796557" y="1281162"/>
                </a:lnTo>
                <a:lnTo>
                  <a:pt x="6568057" y="1414005"/>
                </a:lnTo>
                <a:lnTo>
                  <a:pt x="6334243" y="1281163"/>
                </a:lnTo>
                <a:lnTo>
                  <a:pt x="6100428" y="1419319"/>
                </a:lnTo>
                <a:lnTo>
                  <a:pt x="5866614" y="1281163"/>
                </a:lnTo>
                <a:lnTo>
                  <a:pt x="5632800" y="1424632"/>
                </a:lnTo>
                <a:lnTo>
                  <a:pt x="5388357" y="1286476"/>
                </a:lnTo>
                <a:lnTo>
                  <a:pt x="5154543" y="1424632"/>
                </a:lnTo>
                <a:lnTo>
                  <a:pt x="4920729" y="1297104"/>
                </a:lnTo>
                <a:lnTo>
                  <a:pt x="4686914" y="1429946"/>
                </a:lnTo>
                <a:lnTo>
                  <a:pt x="4447786" y="1291790"/>
                </a:lnTo>
                <a:lnTo>
                  <a:pt x="4219286" y="1435260"/>
                </a:lnTo>
                <a:lnTo>
                  <a:pt x="3980157" y="1281163"/>
                </a:lnTo>
                <a:lnTo>
                  <a:pt x="3746343" y="1429946"/>
                </a:lnTo>
                <a:lnTo>
                  <a:pt x="3512529" y="1291790"/>
                </a:lnTo>
                <a:lnTo>
                  <a:pt x="3284028" y="1429946"/>
                </a:lnTo>
                <a:lnTo>
                  <a:pt x="3044900" y="1297104"/>
                </a:lnTo>
                <a:lnTo>
                  <a:pt x="2805772" y="1429946"/>
                </a:lnTo>
                <a:lnTo>
                  <a:pt x="2571958" y="1297104"/>
                </a:lnTo>
                <a:lnTo>
                  <a:pt x="2343457" y="1429946"/>
                </a:lnTo>
                <a:lnTo>
                  <a:pt x="2104329" y="1291790"/>
                </a:lnTo>
                <a:lnTo>
                  <a:pt x="1865201" y="1435260"/>
                </a:lnTo>
                <a:lnTo>
                  <a:pt x="1631386" y="1281163"/>
                </a:lnTo>
                <a:lnTo>
                  <a:pt x="1402886" y="1435260"/>
                </a:lnTo>
                <a:lnTo>
                  <a:pt x="1163758" y="1291790"/>
                </a:lnTo>
                <a:lnTo>
                  <a:pt x="935257" y="1435260"/>
                </a:lnTo>
                <a:lnTo>
                  <a:pt x="696129" y="1291790"/>
                </a:lnTo>
                <a:lnTo>
                  <a:pt x="457001" y="1429946"/>
                </a:lnTo>
                <a:lnTo>
                  <a:pt x="217872" y="1291790"/>
                </a:lnTo>
                <a:lnTo>
                  <a:pt x="0" y="1435260"/>
                </a:lnTo>
                <a:cubicBezTo>
                  <a:pt x="2960" y="956840"/>
                  <a:pt x="5921" y="478421"/>
                  <a:pt x="88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69" name="Shape 69"/>
          <p:cNvCxnSpPr/>
          <p:nvPr/>
        </p:nvCxnSpPr>
        <p:spPr>
          <a:xfrm rot="10800000" flipH="1">
            <a:off x="2258963" y="1045040"/>
            <a:ext cx="4602300" cy="9300"/>
          </a:xfrm>
          <a:prstGeom prst="straightConnector1">
            <a:avLst/>
          </a:prstGeom>
          <a:noFill/>
          <a:ln w="25400" cap="rnd">
            <a:solidFill>
              <a:schemeClr val="accent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 rot="10800000">
            <a:off x="-5937" y="5483652"/>
            <a:ext cx="4453249" cy="1374347"/>
          </a:xfrm>
          <a:custGeom>
            <a:avLst/>
            <a:gdLst/>
            <a:ahLst/>
            <a:cxnLst/>
            <a:rect l="0" t="0" r="0" b="0"/>
            <a:pathLst>
              <a:path w="4453250" h="1869860" extrusionOk="0">
                <a:moveTo>
                  <a:pt x="4447791" y="1726390"/>
                </a:moveTo>
                <a:lnTo>
                  <a:pt x="4219291" y="1869860"/>
                </a:lnTo>
                <a:lnTo>
                  <a:pt x="3980162" y="1715763"/>
                </a:lnTo>
                <a:lnTo>
                  <a:pt x="3746348" y="1864546"/>
                </a:lnTo>
                <a:lnTo>
                  <a:pt x="3512534" y="1726390"/>
                </a:lnTo>
                <a:lnTo>
                  <a:pt x="3284033" y="1864546"/>
                </a:lnTo>
                <a:lnTo>
                  <a:pt x="3044905" y="1731704"/>
                </a:lnTo>
                <a:lnTo>
                  <a:pt x="2805777" y="1864546"/>
                </a:lnTo>
                <a:lnTo>
                  <a:pt x="2571963" y="1731704"/>
                </a:lnTo>
                <a:lnTo>
                  <a:pt x="2343462" y="1864546"/>
                </a:lnTo>
                <a:lnTo>
                  <a:pt x="2104334" y="1726390"/>
                </a:lnTo>
                <a:lnTo>
                  <a:pt x="1865206" y="1869860"/>
                </a:lnTo>
                <a:lnTo>
                  <a:pt x="1631391" y="1715763"/>
                </a:lnTo>
                <a:lnTo>
                  <a:pt x="1402891" y="1869860"/>
                </a:lnTo>
                <a:lnTo>
                  <a:pt x="1163763" y="1726390"/>
                </a:lnTo>
                <a:lnTo>
                  <a:pt x="935262" y="1869860"/>
                </a:lnTo>
                <a:lnTo>
                  <a:pt x="696134" y="1726390"/>
                </a:lnTo>
                <a:lnTo>
                  <a:pt x="457006" y="1864546"/>
                </a:lnTo>
                <a:lnTo>
                  <a:pt x="217877" y="1726390"/>
                </a:lnTo>
                <a:lnTo>
                  <a:pt x="5" y="1869860"/>
                </a:lnTo>
                <a:cubicBezTo>
                  <a:pt x="3" y="1246574"/>
                  <a:pt x="2" y="623287"/>
                  <a:pt x="0" y="1"/>
                </a:cubicBezTo>
                <a:lnTo>
                  <a:pt x="4453250" y="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73" name="Shape 73"/>
          <p:cNvCxnSpPr/>
          <p:nvPr/>
        </p:nvCxnSpPr>
        <p:spPr>
          <a:xfrm>
            <a:off x="388492" y="5879569"/>
            <a:ext cx="3708599" cy="4799"/>
          </a:xfrm>
          <a:prstGeom prst="straightConnector1">
            <a:avLst/>
          </a:prstGeom>
          <a:noFill/>
          <a:ln w="25400" cap="rnd">
            <a:solidFill>
              <a:schemeClr val="accent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388492" y="5991680"/>
            <a:ext cx="3644400" cy="516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rgbClr val="FFFFFF"/>
              </a:buClr>
              <a:buSzPct val="100000"/>
              <a:buFont typeface="Times New Roman"/>
              <a:buNone/>
              <a:defRPr sz="1400" i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Shape 5"/>
          <p:cNvGrpSpPr/>
          <p:nvPr/>
        </p:nvGrpSpPr>
        <p:grpSpPr>
          <a:xfrm>
            <a:off x="0" y="8278"/>
            <a:ext cx="9144067" cy="6849600"/>
            <a:chOff x="0" y="14677"/>
            <a:chExt cx="9144067" cy="6849600"/>
          </a:xfrm>
        </p:grpSpPr>
        <p:sp>
          <p:nvSpPr>
            <p:cNvPr id="6" name="Shape 6"/>
            <p:cNvSpPr/>
            <p:nvPr/>
          </p:nvSpPr>
          <p:spPr>
            <a:xfrm>
              <a:off x="0" y="14677"/>
              <a:ext cx="220199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7"/>
            <p:cNvSpPr/>
            <p:nvPr/>
          </p:nvSpPr>
          <p:spPr>
            <a:xfrm>
              <a:off x="234838" y="14677"/>
              <a:ext cx="220199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8"/>
            <p:cNvSpPr/>
            <p:nvPr/>
          </p:nvSpPr>
          <p:spPr>
            <a:xfrm>
              <a:off x="469677" y="14677"/>
              <a:ext cx="220199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9"/>
            <p:cNvSpPr/>
            <p:nvPr/>
          </p:nvSpPr>
          <p:spPr>
            <a:xfrm>
              <a:off x="704516" y="14677"/>
              <a:ext cx="220199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939355" y="14677"/>
              <a:ext cx="220199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1174195" y="14677"/>
              <a:ext cx="220199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1409033" y="14677"/>
              <a:ext cx="220199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1643873" y="14677"/>
              <a:ext cx="220199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1878711" y="14677"/>
              <a:ext cx="220199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2113550" y="14677"/>
              <a:ext cx="220199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2348390" y="14677"/>
              <a:ext cx="220199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583228" y="14677"/>
              <a:ext cx="220199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2818067" y="14677"/>
              <a:ext cx="220199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3052907" y="14677"/>
              <a:ext cx="220199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3287746" y="14677"/>
              <a:ext cx="220199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3522585" y="14677"/>
              <a:ext cx="220199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3757423" y="14677"/>
              <a:ext cx="220199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3992262" y="14677"/>
              <a:ext cx="220199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4227101" y="14677"/>
              <a:ext cx="220199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4461941" y="14677"/>
              <a:ext cx="220199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4696780" y="14677"/>
              <a:ext cx="220199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4931619" y="14677"/>
              <a:ext cx="220199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5166457" y="14677"/>
              <a:ext cx="220199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5401296" y="14677"/>
              <a:ext cx="220199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5636135" y="14677"/>
              <a:ext cx="220199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5870975" y="14677"/>
              <a:ext cx="220199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6105814" y="14677"/>
              <a:ext cx="220199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6340653" y="14677"/>
              <a:ext cx="220199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6575492" y="14677"/>
              <a:ext cx="220199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6810331" y="14677"/>
              <a:ext cx="220199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7045170" y="14677"/>
              <a:ext cx="220199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7280009" y="14677"/>
              <a:ext cx="220199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7514847" y="14677"/>
              <a:ext cx="220199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7749686" y="14677"/>
              <a:ext cx="220199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7984525" y="14677"/>
              <a:ext cx="220199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8219364" y="14677"/>
              <a:ext cx="220199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8454203" y="14677"/>
              <a:ext cx="220199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8689042" y="14677"/>
              <a:ext cx="220199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8923867" y="14677"/>
              <a:ext cx="220199" cy="6849600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sz="4400">
                <a:solidFill>
                  <a:srgbClr val="FFFFFF"/>
                </a:solidFill>
              </a:defRPr>
            </a:lvl1pPr>
            <a:lvl2pPr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sz="4400">
                <a:solidFill>
                  <a:srgbClr val="FFFFFF"/>
                </a:solidFill>
              </a:defRPr>
            </a:lvl2pPr>
            <a:lvl3pPr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sz="4400">
                <a:solidFill>
                  <a:srgbClr val="FFFFFF"/>
                </a:solidFill>
              </a:defRPr>
            </a:lvl3pPr>
            <a:lvl4pPr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sz="4400">
                <a:solidFill>
                  <a:srgbClr val="FFFFFF"/>
                </a:solidFill>
              </a:defRPr>
            </a:lvl4pPr>
            <a:lvl5pPr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sz="4400">
                <a:solidFill>
                  <a:srgbClr val="FFFFFF"/>
                </a:solidFill>
              </a:defRPr>
            </a:lvl5pPr>
            <a:lvl6pPr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sz="4400">
                <a:solidFill>
                  <a:srgbClr val="FFFFFF"/>
                </a:solidFill>
              </a:defRPr>
            </a:lvl6pPr>
            <a:lvl7pPr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sz="4400">
                <a:solidFill>
                  <a:srgbClr val="FFFFFF"/>
                </a:solidFill>
              </a:defRPr>
            </a:lvl7pPr>
            <a:lvl8pPr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sz="4400">
                <a:solidFill>
                  <a:srgbClr val="FFFFFF"/>
                </a:solidFill>
              </a:defRPr>
            </a:lvl8pPr>
            <a:lvl9pPr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sz="4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defRPr sz="2000">
                <a:solidFill>
                  <a:schemeClr val="dk1"/>
                </a:solidFill>
              </a:defRPr>
            </a:lvl1pPr>
            <a:lvl2pPr>
              <a:spcBef>
                <a:spcPts val="400"/>
              </a:spcBef>
              <a:buClr>
                <a:schemeClr val="dk1"/>
              </a:buClr>
              <a:buSzPct val="100000"/>
              <a:defRPr sz="2000">
                <a:solidFill>
                  <a:schemeClr val="dk1"/>
                </a:solidFill>
              </a:defRPr>
            </a:lvl2pPr>
            <a:lvl3pPr>
              <a:spcBef>
                <a:spcPts val="400"/>
              </a:spcBef>
              <a:buClr>
                <a:schemeClr val="dk1"/>
              </a:buClr>
              <a:buSzPct val="100000"/>
              <a:defRPr sz="2000">
                <a:solidFill>
                  <a:schemeClr val="dk1"/>
                </a:solidFill>
              </a:defRPr>
            </a:lvl3pPr>
            <a:lvl4pPr>
              <a:spcBef>
                <a:spcPts val="400"/>
              </a:spcBef>
              <a:buClr>
                <a:schemeClr val="dk1"/>
              </a:buClr>
              <a:buSzPct val="100000"/>
              <a:defRPr sz="2000">
                <a:solidFill>
                  <a:schemeClr val="dk1"/>
                </a:solidFill>
              </a:defRPr>
            </a:lvl4pPr>
            <a:lvl5pPr>
              <a:spcBef>
                <a:spcPts val="400"/>
              </a:spcBef>
              <a:buClr>
                <a:schemeClr val="dk1"/>
              </a:buClr>
              <a:buSzPct val="100000"/>
              <a:defRPr sz="2000">
                <a:solidFill>
                  <a:schemeClr val="dk1"/>
                </a:solidFill>
              </a:defRPr>
            </a:lvl5pPr>
            <a:lvl6pPr>
              <a:spcBef>
                <a:spcPts val="400"/>
              </a:spcBef>
              <a:buClr>
                <a:schemeClr val="dk1"/>
              </a:buClr>
              <a:buSzPct val="100000"/>
              <a:defRPr sz="2000">
                <a:solidFill>
                  <a:schemeClr val="dk1"/>
                </a:solidFill>
              </a:defRPr>
            </a:lvl6pPr>
            <a:lvl7pPr>
              <a:spcBef>
                <a:spcPts val="400"/>
              </a:spcBef>
              <a:buClr>
                <a:schemeClr val="dk1"/>
              </a:buClr>
              <a:buSzPct val="100000"/>
              <a:defRPr sz="2000">
                <a:solidFill>
                  <a:schemeClr val="dk1"/>
                </a:solidFill>
              </a:defRPr>
            </a:lvl7pPr>
            <a:lvl8pPr>
              <a:spcBef>
                <a:spcPts val="400"/>
              </a:spcBef>
              <a:buClr>
                <a:schemeClr val="dk1"/>
              </a:buClr>
              <a:buSzPct val="100000"/>
              <a:defRPr sz="2000">
                <a:solidFill>
                  <a:schemeClr val="dk1"/>
                </a:solidFill>
              </a:defRPr>
            </a:lvl8pPr>
            <a:lvl9pPr>
              <a:spcBef>
                <a:spcPts val="400"/>
              </a:spcBef>
              <a:buClr>
                <a:schemeClr val="dk1"/>
              </a:buClr>
              <a:buSzPct val="100000"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25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1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1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23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mathaba.net/news/?x=631316" TargetMode="External"/><Relationship Id="rId4" Type="http://schemas.openxmlformats.org/officeDocument/2006/relationships/hyperlink" Target="http://www.laht.com/article.asp?ArticleId=329187&amp;CategoryId=10717" TargetMode="External"/><Relationship Id="rId5" Type="http://schemas.openxmlformats.org/officeDocument/2006/relationships/hyperlink" Target="http://www.iamericas.org/en/about-ioa/presidents-corner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beforeitsnews.com/obama-birthplace-controversy/2013/04/alabama-supreme-court-chief-justice-roy-moore-to-preside-over-obama-eligibility-case-2458624.html" TargetMode="External"/><Relationship Id="rId4" Type="http://schemas.openxmlformats.org/officeDocument/2006/relationships/hyperlink" Target="http://www.monitor.co.ug/News/National/US+will+respect+winner+of+Kenya+election++Obama+says/-/688334/1685814/-/ksxagx/-/index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gonews.com/2009/10/9/a-nobel-prize-for-our-awesome-president" TargetMode="External"/><Relationship Id="rId4" Type="http://schemas.openxmlformats.org/officeDocument/2006/relationships/hyperlink" Target="http://blogs.telegraph.co.uk/news/timstanley/100169248/barack-obamas-life-story-contains-myth-not-truth-says-biographer-so-why-did-the-media-report-it-as-truth/" TargetMode="External"/><Relationship Id="rId5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sonyademo.googleplex.com/query?url=http://ibirthdayworld.blogspot.com/2010/03/celebrity-birthdays-on-march-22.html&amp;pred=/people/person/date_of_birth&amp;max_values=100&amp;support_threshold=0.0" TargetMode="External"/><Relationship Id="rId4" Type="http://schemas.openxmlformats.org/officeDocument/2006/relationships/image" Target="../media/image76.png"/><Relationship Id="rId5" Type="http://schemas.openxmlformats.org/officeDocument/2006/relationships/image" Target="../media/image7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sonyademo.googleplex.com/query?url=http://ibirthdayworld.blogspot.com/2010/03/celebrity-birthdays-on-march-22.html&amp;pred=/people/person/date_of_birth&amp;max_values=100&amp;support_threshold=0.0" TargetMode="External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1.png"/><Relationship Id="rId5" Type="http://schemas.openxmlformats.org/officeDocument/2006/relationships/image" Target="../media/image80.jpg"/><Relationship Id="rId6" Type="http://schemas.openxmlformats.org/officeDocument/2006/relationships/image" Target="../media/image23.png"/><Relationship Id="rId7" Type="http://schemas.openxmlformats.org/officeDocument/2006/relationships/image" Target="../media/image81.png"/><Relationship Id="rId8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4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1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ctrTitle"/>
          </p:nvPr>
        </p:nvSpPr>
        <p:spPr>
          <a:xfrm>
            <a:off x="391160" y="1911984"/>
            <a:ext cx="8351399" cy="5618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From Data Fusion to Knowledge Fusion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subTitle" idx="1"/>
          </p:nvPr>
        </p:nvSpPr>
        <p:spPr>
          <a:xfrm>
            <a:off x="403761" y="2643248"/>
            <a:ext cx="8342400" cy="4562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Xin Luna Dong, Google Inc.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9/13/2014 @ WISA’14</a:t>
            </a:r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0675" y="4250300"/>
            <a:ext cx="1895099" cy="245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8650" y="4250300"/>
            <a:ext cx="1331186" cy="245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4000"/>
              <a:t>Knowledge Extraction I</a:t>
            </a:r>
            <a:r>
              <a:rPr lang="en" sz="4000">
                <a:solidFill>
                  <a:srgbClr val="FFFFFF"/>
                </a:solidFill>
              </a:rPr>
              <a:t>–</a:t>
            </a:r>
            <a:r>
              <a:rPr lang="en" sz="4000"/>
              <a:t>Knowledge</a:t>
            </a:r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457200" y="1514800"/>
            <a:ext cx="8229600" cy="5009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/>
              <a:t>Triple: (subject, predicate, object)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3000"/>
              <a:t>e.g., (Tom Cruise, date_of_birth, 7/3/1962)</a:t>
            </a:r>
          </a:p>
          <a:p>
            <a:pPr marL="914400" lvl="1" indent="-4318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3200"/>
              <a:t>Subject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en" sz="3200"/>
              <a:t>a Freebase mid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3200"/>
              <a:t>    e.g., /m/07r1h</a:t>
            </a:r>
          </a:p>
          <a:p>
            <a:pPr marL="914400" lvl="1" indent="-4318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3200"/>
              <a:t>Predicate</a:t>
            </a:r>
            <a:r>
              <a:rPr lang="en" sz="3200"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en" sz="3200"/>
              <a:t>predefined in</a:t>
            </a:r>
            <a:br>
              <a:rPr lang="en" sz="3200"/>
            </a:br>
            <a:r>
              <a:rPr lang="en" sz="3200"/>
              <a:t>Freebase; e.g., people/person/date_of_birth</a:t>
            </a:r>
          </a:p>
          <a:p>
            <a:pPr marL="914400" lvl="1" indent="-4318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3200"/>
              <a:t>Object</a:t>
            </a:r>
            <a:r>
              <a:rPr lang="en" sz="3200"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en" sz="3200"/>
              <a:t>a Freebase mid, a string, a number, or a date.</a:t>
            </a:r>
          </a:p>
        </p:txBody>
      </p:sp>
      <p:grpSp>
        <p:nvGrpSpPr>
          <p:cNvPr id="160" name="Shape 160"/>
          <p:cNvGrpSpPr/>
          <p:nvPr/>
        </p:nvGrpSpPr>
        <p:grpSpPr>
          <a:xfrm>
            <a:off x="6172200" y="2671000"/>
            <a:ext cx="2819400" cy="1575972"/>
            <a:chOff x="6172200" y="2671000"/>
            <a:chExt cx="2819400" cy="1575972"/>
          </a:xfrm>
        </p:grpSpPr>
        <p:pic>
          <p:nvPicPr>
            <p:cNvPr id="161" name="Shape 16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72200" y="2671000"/>
              <a:ext cx="2819400" cy="15759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" name="Shape 162"/>
            <p:cNvSpPr/>
            <p:nvPr/>
          </p:nvSpPr>
          <p:spPr>
            <a:xfrm>
              <a:off x="7590625" y="2950700"/>
              <a:ext cx="1010699" cy="300899"/>
            </a:xfrm>
            <a:prstGeom prst="rect">
              <a:avLst/>
            </a:prstGeom>
            <a:noFill/>
            <a:ln w="381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457200" y="1514800"/>
            <a:ext cx="8229600" cy="5009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/>
              <a:t>A large knowledge base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/>
              <a:t>Highly skewed data</a:t>
            </a:r>
            <a:r>
              <a:rPr lang="en" sz="3600"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en" sz="3600"/>
              <a:t>fat heads, long tail</a:t>
            </a: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3000"/>
              <a:t>#Triples/type: 1</a:t>
            </a:r>
            <a:r>
              <a:rPr lang="en" sz="3000"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en" sz="3000"/>
              <a:t>14M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</a:t>
            </a: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3000"/>
              <a:t>#Triples/entity: 1</a:t>
            </a:r>
            <a:r>
              <a:rPr lang="en" sz="3000"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en" sz="3000"/>
              <a:t>2M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Statistics for Extracted Triples</a:t>
            </a:r>
          </a:p>
        </p:txBody>
      </p:sp>
      <p:graphicFrame>
        <p:nvGraphicFramePr>
          <p:cNvPr id="169" name="Shape 169"/>
          <p:cNvGraphicFramePr/>
          <p:nvPr/>
        </p:nvGraphicFramePr>
        <p:xfrm>
          <a:off x="952500" y="2251900"/>
          <a:ext cx="7239000" cy="2743050"/>
        </p:xfrm>
        <a:graphic>
          <a:graphicData uri="http://schemas.openxmlformats.org/drawingml/2006/table">
            <a:tbl>
              <a:tblPr>
                <a:noFill/>
                <a:tableStyleId>{F3F3F992-9F5A-4CE6-9E17-9784AFA105CB}</a:tableStyleId>
              </a:tblPr>
              <a:tblGrid>
                <a:gridCol w="3354975"/>
                <a:gridCol w="382850"/>
                <a:gridCol w="1195100"/>
                <a:gridCol w="1159050"/>
                <a:gridCol w="1147025"/>
              </a:tblGrid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 b="1"/>
                        <a:t>#Triples</a:t>
                      </a:r>
                    </a:p>
                  </a:txBody>
                  <a:tcPr marL="91425" marR="91425" marT="91425" marB="91425"/>
                </a:tc>
                <a:tc gridSpan="4"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1.6B (now 2.8B)</a:t>
                      </a: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 b="1"/>
                        <a:t>#Subjects (Entities)</a:t>
                      </a:r>
                    </a:p>
                  </a:txBody>
                  <a:tcPr marL="91425" marR="91425" marT="91425" marB="91425"/>
                </a:tc>
                <a:tc gridSpan="4"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43M</a:t>
                      </a: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 b="1"/>
                        <a:t>#Types</a:t>
                      </a:r>
                    </a:p>
                  </a:txBody>
                  <a:tcPr marL="91425" marR="91425" marT="91425" marB="91425"/>
                </a:tc>
                <a:tc gridSpan="4"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1.1K</a:t>
                      </a: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 b="1"/>
                        <a:t>#Predicates</a:t>
                      </a:r>
                    </a:p>
                  </a:txBody>
                  <a:tcPr marL="91425" marR="91425" marT="91425" marB="91425"/>
                </a:tc>
                <a:tc gridSpan="4"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4.5K</a:t>
                      </a: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 b="1"/>
                        <a:t>#Objects</a:t>
                      </a:r>
                    </a:p>
                  </a:txBody>
                  <a:tcPr marL="91425" marR="91425" marT="91425" marB="91425"/>
                </a:tc>
                <a:tc gridSpan="4"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102M</a:t>
                      </a: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0" name="Shape 170"/>
          <p:cNvSpPr txBox="1"/>
          <p:nvPr/>
        </p:nvSpPr>
        <p:spPr>
          <a:xfrm>
            <a:off x="6857300" y="1794700"/>
            <a:ext cx="20574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800"/>
              <a:t>As of 11/2013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1342225" y="5797307"/>
            <a:ext cx="44390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 sz="24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location, organization, business</a:t>
            </a: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172" name="Shape 172"/>
          <p:cNvSpPr txBox="1"/>
          <p:nvPr/>
        </p:nvSpPr>
        <p:spPr>
          <a:xfrm>
            <a:off x="4995900" y="6171825"/>
            <a:ext cx="36147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 sz="24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USA, UK, CA, NYC, TX</a:t>
            </a: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4000"/>
              <a:t>Knowledge Extraction II</a:t>
            </a:r>
            <a:r>
              <a:rPr lang="en" sz="4000">
                <a:solidFill>
                  <a:srgbClr val="FFFFFF"/>
                </a:solidFill>
              </a:rPr>
              <a:t>–</a:t>
            </a:r>
            <a:r>
              <a:rPr lang="en" sz="4000"/>
              <a:t>Sources</a:t>
            </a:r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1000" y="1379600"/>
            <a:ext cx="5000625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625" y="2799350"/>
            <a:ext cx="352425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3650" y="3981275"/>
            <a:ext cx="3407124" cy="28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6500" y="2799350"/>
            <a:ext cx="3785900" cy="2264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" name="Shape 182"/>
          <p:cNvGrpSpPr/>
          <p:nvPr/>
        </p:nvGrpSpPr>
        <p:grpSpPr>
          <a:xfrm>
            <a:off x="6019800" y="4687125"/>
            <a:ext cx="3017724" cy="2148800"/>
            <a:chOff x="6019800" y="4687125"/>
            <a:chExt cx="3017724" cy="2148800"/>
          </a:xfrm>
        </p:grpSpPr>
        <p:pic>
          <p:nvPicPr>
            <p:cNvPr id="183" name="Shape 18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019800" y="4687125"/>
              <a:ext cx="3017724" cy="214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Shape 18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667930" y="6483500"/>
              <a:ext cx="1333500" cy="352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457200" y="1514800"/>
            <a:ext cx="8229600" cy="5009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/>
              <a:t>1B+ Webpages over the Web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/>
              <a:t>Contribution is skewed: 1- 50K </a:t>
            </a:r>
          </a:p>
        </p:txBody>
      </p:sp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Statistics for Web Sources</a:t>
            </a:r>
          </a:p>
        </p:txBody>
      </p:sp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0700" y="2814225"/>
            <a:ext cx="5295675" cy="371027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 txBox="1"/>
          <p:nvPr/>
        </p:nvSpPr>
        <p:spPr>
          <a:xfrm>
            <a:off x="6856750" y="6400800"/>
            <a:ext cx="20574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As of 11/2013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4000"/>
              <a:t>Knowledge Extraction III</a:t>
            </a:r>
            <a:r>
              <a:rPr lang="en" sz="4000">
                <a:solidFill>
                  <a:srgbClr val="FFFFFF"/>
                </a:solidFill>
              </a:rPr>
              <a:t>–</a:t>
            </a:r>
            <a:r>
              <a:rPr lang="en" sz="4000"/>
              <a:t>Extractors</a:t>
            </a:r>
          </a:p>
        </p:txBody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457200" y="1514800"/>
            <a:ext cx="8229600" cy="5009699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 dirty="0"/>
              <a:t>Three tasks </a:t>
            </a:r>
            <a:r>
              <a:rPr lang="en" sz="3000" dirty="0"/>
              <a:t>(any order, maybe combined)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3600" dirty="0"/>
              <a:t>I. Triple identification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3600" dirty="0"/>
              <a:t>II. Entity linkage</a:t>
            </a:r>
          </a:p>
          <a:p>
            <a:pPr marL="457200" lvl="0" indent="0" rtl="0">
              <a:spcBef>
                <a:spcPts val="0"/>
              </a:spcBef>
              <a:buNone/>
            </a:pPr>
            <a:endParaRPr lang="en-US" sz="1400" dirty="0" smtClean="0"/>
          </a:p>
          <a:p>
            <a:pPr marL="457200" lvl="0" indent="0" rtl="0">
              <a:spcBef>
                <a:spcPts val="0"/>
              </a:spcBef>
              <a:buNone/>
            </a:pPr>
            <a:endParaRPr lang="en-US" sz="1400" dirty="0"/>
          </a:p>
          <a:p>
            <a:pPr marL="457200" lvl="0" indent="0" rtl="0">
              <a:spcBef>
                <a:spcPts val="0"/>
              </a:spcBef>
              <a:buNone/>
            </a:pPr>
            <a:endParaRPr sz="1400" dirty="0"/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3600" dirty="0"/>
              <a:t>III. Predicate linkage</a:t>
            </a:r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6050" y="3278905"/>
            <a:ext cx="6038850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1600" y="3332442"/>
            <a:ext cx="664449" cy="66444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/>
          <p:nvPr/>
        </p:nvSpPr>
        <p:spPr>
          <a:xfrm>
            <a:off x="2332830" y="3317824"/>
            <a:ext cx="1287300" cy="384899"/>
          </a:xfrm>
          <a:prstGeom prst="rect">
            <a:avLst/>
          </a:prstGeom>
          <a:noFill/>
          <a:ln w="38100" cap="flat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3646903" y="3317830"/>
            <a:ext cx="502800" cy="384899"/>
          </a:xfrm>
          <a:prstGeom prst="rect">
            <a:avLst/>
          </a:prstGeom>
          <a:noFill/>
          <a:ln w="38100" cap="flat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/>
          <p:nvPr/>
        </p:nvSpPr>
        <p:spPr>
          <a:xfrm>
            <a:off x="6969005" y="3317824"/>
            <a:ext cx="1287300" cy="384899"/>
          </a:xfrm>
          <a:prstGeom prst="rect">
            <a:avLst/>
          </a:prstGeom>
          <a:noFill/>
          <a:ln w="38100" cap="flat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04" name="Shape 204"/>
          <p:cNvGrpSpPr/>
          <p:nvPr/>
        </p:nvGrpSpPr>
        <p:grpSpPr>
          <a:xfrm>
            <a:off x="1668375" y="3702830"/>
            <a:ext cx="2819400" cy="2643947"/>
            <a:chOff x="1668375" y="3211250"/>
            <a:chExt cx="2819400" cy="2643947"/>
          </a:xfrm>
        </p:grpSpPr>
        <p:pic>
          <p:nvPicPr>
            <p:cNvPr id="205" name="Shape 20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668375" y="4279225"/>
              <a:ext cx="2819400" cy="15759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6" name="Shape 206"/>
            <p:cNvSpPr/>
            <p:nvPr/>
          </p:nvSpPr>
          <p:spPr>
            <a:xfrm>
              <a:off x="3086800" y="4558925"/>
              <a:ext cx="1010699" cy="300899"/>
            </a:xfrm>
            <a:prstGeom prst="rect">
              <a:avLst/>
            </a:prstGeom>
            <a:noFill/>
            <a:ln w="38100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2713825" y="3211250"/>
              <a:ext cx="613500" cy="1068000"/>
            </a:xfrm>
            <a:prstGeom prst="downArrow">
              <a:avLst>
                <a:gd name="adj1" fmla="val 50000"/>
                <a:gd name="adj2" fmla="val 50000"/>
              </a:avLst>
            </a:prstGeom>
            <a:noFill/>
            <a:ln w="19050" cap="flat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08" name="Shape 208"/>
          <p:cNvGrpSpPr/>
          <p:nvPr/>
        </p:nvGrpSpPr>
        <p:grpSpPr>
          <a:xfrm>
            <a:off x="3882275" y="3496155"/>
            <a:ext cx="4045349" cy="1757249"/>
            <a:chOff x="3882275" y="3004575"/>
            <a:chExt cx="4045349" cy="1757249"/>
          </a:xfrm>
        </p:grpSpPr>
        <p:sp>
          <p:nvSpPr>
            <p:cNvPr id="209" name="Shape 209"/>
            <p:cNvSpPr txBox="1"/>
            <p:nvPr/>
          </p:nvSpPr>
          <p:spPr>
            <a:xfrm>
              <a:off x="4871525" y="4304625"/>
              <a:ext cx="3056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sz="2400"/>
                <a:t>/people/person/date_of_birth</a:t>
              </a:r>
            </a:p>
          </p:txBody>
        </p:sp>
        <p:sp>
          <p:nvSpPr>
            <p:cNvPr id="210" name="Shape 210"/>
            <p:cNvSpPr/>
            <p:nvPr/>
          </p:nvSpPr>
          <p:spPr>
            <a:xfrm rot="-3600709">
              <a:off x="4674765" y="2724126"/>
              <a:ext cx="613419" cy="2184496"/>
            </a:xfrm>
            <a:prstGeom prst="downArrow">
              <a:avLst>
                <a:gd name="adj1" fmla="val 50000"/>
                <a:gd name="adj2" fmla="val 50000"/>
              </a:avLst>
            </a:prstGeom>
            <a:noFill/>
            <a:ln w="19050" cap="flat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4000"/>
              <a:t>Knowledge Extraction III</a:t>
            </a:r>
            <a:r>
              <a:rPr lang="en" sz="4000">
                <a:solidFill>
                  <a:srgbClr val="FFFFFF"/>
                </a:solidFill>
              </a:rPr>
              <a:t>–</a:t>
            </a:r>
            <a:r>
              <a:rPr lang="en" sz="4000"/>
              <a:t>Extractors</a:t>
            </a:r>
          </a:p>
        </p:txBody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457200" y="1514800"/>
            <a:ext cx="8229600" cy="5009699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/>
              <a:t>Texts/DOM: distant supervision</a:t>
            </a:r>
          </a:p>
          <a:p>
            <a:pPr lvl="0" rtl="0">
              <a:spcBef>
                <a:spcPts val="0"/>
              </a:spcBef>
              <a:buNone/>
            </a:pPr>
            <a:endParaRPr sz="3600"/>
          </a:p>
          <a:p>
            <a:pPr lvl="0" rtl="0">
              <a:spcBef>
                <a:spcPts val="0"/>
              </a:spcBef>
              <a:buNone/>
            </a:pPr>
            <a:endParaRPr sz="3600"/>
          </a:p>
          <a:p>
            <a:pPr lvl="0" rtl="0">
              <a:spcBef>
                <a:spcPts val="0"/>
              </a:spcBef>
              <a:buNone/>
            </a:pPr>
            <a:endParaRPr sz="3600"/>
          </a:p>
          <a:p>
            <a:pPr lvl="0" rtl="0">
              <a:spcBef>
                <a:spcPts val="0"/>
              </a:spcBef>
              <a:buNone/>
            </a:pPr>
            <a:endParaRPr sz="3600"/>
          </a:p>
          <a:p>
            <a:pPr lvl="0" rtl="0">
              <a:spcBef>
                <a:spcPts val="0"/>
              </a:spcBef>
              <a:buNone/>
            </a:pPr>
            <a:endParaRPr sz="3600"/>
          </a:p>
          <a:p>
            <a:pPr lvl="0" rtl="0">
              <a:spcBef>
                <a:spcPts val="0"/>
              </a:spcBef>
              <a:buNone/>
            </a:pPr>
            <a:endParaRPr sz="3600"/>
          </a:p>
          <a:p>
            <a:pPr marL="457200" lvl="0" indent="-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/>
              <a:t>Web tables/lists: schema mapping</a:t>
            </a:r>
          </a:p>
          <a:p>
            <a:pPr marL="457200" lvl="0" indent="-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/>
              <a:t>Annotations: semi-automatic mapping</a:t>
            </a:r>
          </a:p>
        </p:txBody>
      </p:sp>
      <p:pic>
        <p:nvPicPr>
          <p:cNvPr id="217" name="Shape 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6450" y="2101525"/>
            <a:ext cx="6038850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2000" y="2155062"/>
            <a:ext cx="664449" cy="664449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/>
          <p:nvPr/>
        </p:nvSpPr>
        <p:spPr>
          <a:xfrm>
            <a:off x="6367430" y="2155069"/>
            <a:ext cx="1287300" cy="384899"/>
          </a:xfrm>
          <a:prstGeom prst="rect">
            <a:avLst/>
          </a:prstGeom>
          <a:noFill/>
          <a:ln w="38100" cap="flat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20" name="Shape 220"/>
          <p:cNvSpPr/>
          <p:nvPr/>
        </p:nvSpPr>
        <p:spPr>
          <a:xfrm>
            <a:off x="1755330" y="2155069"/>
            <a:ext cx="1287300" cy="384899"/>
          </a:xfrm>
          <a:prstGeom prst="rect">
            <a:avLst/>
          </a:prstGeom>
          <a:noFill/>
          <a:ln w="38100" cap="flat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21" name="Shape 221"/>
          <p:cNvGrpSpPr/>
          <p:nvPr/>
        </p:nvGrpSpPr>
        <p:grpSpPr>
          <a:xfrm>
            <a:off x="1032000" y="3003062"/>
            <a:ext cx="3620674" cy="2313737"/>
            <a:chOff x="1032000" y="3231662"/>
            <a:chExt cx="3620674" cy="2313737"/>
          </a:xfrm>
        </p:grpSpPr>
        <p:pic>
          <p:nvPicPr>
            <p:cNvPr id="222" name="Shape 2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32000" y="3231662"/>
              <a:ext cx="2819400" cy="15759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" name="Shape 223"/>
            <p:cNvSpPr/>
            <p:nvPr/>
          </p:nvSpPr>
          <p:spPr>
            <a:xfrm>
              <a:off x="2429068" y="3534300"/>
              <a:ext cx="1010699" cy="300899"/>
            </a:xfrm>
            <a:prstGeom prst="rect">
              <a:avLst/>
            </a:prstGeom>
            <a:noFill/>
            <a:ln w="38100" cap="flat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224" name="Shape 2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32000" y="4829525"/>
              <a:ext cx="3620674" cy="715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5" name="Shape 225"/>
            <p:cNvSpPr/>
            <p:nvPr/>
          </p:nvSpPr>
          <p:spPr>
            <a:xfrm>
              <a:off x="1141693" y="5219800"/>
              <a:ext cx="1010699" cy="300899"/>
            </a:xfrm>
            <a:prstGeom prst="rect">
              <a:avLst/>
            </a:prstGeom>
            <a:noFill/>
            <a:ln w="38100" cap="flat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</p:grpSp>
      <p:cxnSp>
        <p:nvCxnSpPr>
          <p:cNvPr id="226" name="Shape 226"/>
          <p:cNvCxnSpPr>
            <a:stCxn id="219" idx="2"/>
            <a:endCxn id="225" idx="3"/>
          </p:cNvCxnSpPr>
          <p:nvPr/>
        </p:nvCxnSpPr>
        <p:spPr>
          <a:xfrm flipH="1">
            <a:off x="2152280" y="2539969"/>
            <a:ext cx="4858800" cy="2601600"/>
          </a:xfrm>
          <a:prstGeom prst="straightConnector1">
            <a:avLst/>
          </a:prstGeom>
          <a:noFill/>
          <a:ln w="38100" cap="flat">
            <a:solidFill>
              <a:srgbClr val="6AA84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7" name="Shape 227"/>
          <p:cNvSpPr txBox="1"/>
          <p:nvPr/>
        </p:nvSpPr>
        <p:spPr>
          <a:xfrm>
            <a:off x="5458875" y="3373025"/>
            <a:ext cx="3104400" cy="1414500"/>
          </a:xfrm>
          <a:prstGeom prst="rect">
            <a:avLst/>
          </a:prstGeom>
          <a:solidFill>
            <a:srgbClr val="B6D7A8"/>
          </a:solidFill>
          <a:ln w="9525" cap="flat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Pattern 1: X “born” Y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400"/>
              <a:t>→ (X, /people/person</a:t>
            </a:r>
          </a:p>
          <a:p>
            <a:pPr algn="ctr">
              <a:spcBef>
                <a:spcPts val="0"/>
              </a:spcBef>
              <a:buNone/>
            </a:pPr>
            <a:r>
              <a:rPr lang="en" sz="2400"/>
              <a:t>/date_of_birth, Y)</a:t>
            </a:r>
          </a:p>
        </p:txBody>
      </p:sp>
      <p:cxnSp>
        <p:nvCxnSpPr>
          <p:cNvPr id="228" name="Shape 228"/>
          <p:cNvCxnSpPr>
            <a:stCxn id="220" idx="2"/>
            <a:endCxn id="223" idx="0"/>
          </p:cNvCxnSpPr>
          <p:nvPr/>
        </p:nvCxnSpPr>
        <p:spPr>
          <a:xfrm>
            <a:off x="2398980" y="2539969"/>
            <a:ext cx="535500" cy="765600"/>
          </a:xfrm>
          <a:prstGeom prst="straightConnector1">
            <a:avLst/>
          </a:prstGeom>
          <a:noFill/>
          <a:ln w="38100" cap="flat">
            <a:solidFill>
              <a:srgbClr val="6AA84F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457200" y="1514800"/>
            <a:ext cx="8229600" cy="5009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/>
              <a:t>12 extractors; high variety</a:t>
            </a:r>
          </a:p>
        </p:txBody>
      </p:sp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Statistics for Extractors</a:t>
            </a:r>
          </a:p>
        </p:txBody>
      </p:sp>
      <p:pic>
        <p:nvPicPr>
          <p:cNvPr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00" y="2173725"/>
            <a:ext cx="8769800" cy="453874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/>
        </p:nvSpPr>
        <p:spPr>
          <a:xfrm>
            <a:off x="6965025" y="6483875"/>
            <a:ext cx="20574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As of 11/2013</a:t>
            </a:r>
          </a:p>
        </p:txBody>
      </p:sp>
      <p:sp>
        <p:nvSpPr>
          <p:cNvPr id="237" name="Shape 237"/>
          <p:cNvSpPr/>
          <p:nvPr/>
        </p:nvSpPr>
        <p:spPr>
          <a:xfrm>
            <a:off x="1526725" y="3897050"/>
            <a:ext cx="1106999" cy="348900"/>
          </a:xfrm>
          <a:prstGeom prst="ellipse">
            <a:avLst/>
          </a:prstGeom>
          <a:noFill/>
          <a:ln w="38100" cap="flat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526725" y="5168386"/>
            <a:ext cx="1106999" cy="348900"/>
          </a:xfrm>
          <a:prstGeom prst="ellipse">
            <a:avLst/>
          </a:prstGeom>
          <a:noFill/>
          <a:ln w="38100" cap="flat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9" name="Shape 239"/>
          <p:cNvSpPr/>
          <p:nvPr/>
        </p:nvSpPr>
        <p:spPr>
          <a:xfrm>
            <a:off x="2938430" y="4201850"/>
            <a:ext cx="1106999" cy="348900"/>
          </a:xfrm>
          <a:prstGeom prst="ellipse">
            <a:avLst/>
          </a:prstGeom>
          <a:noFill/>
          <a:ln w="38100" cap="flat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2974525" y="5802050"/>
            <a:ext cx="1106999" cy="348900"/>
          </a:xfrm>
          <a:prstGeom prst="ellipse">
            <a:avLst/>
          </a:prstGeom>
          <a:noFill/>
          <a:ln w="38100" cap="flat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4398261" y="3897050"/>
            <a:ext cx="1106999" cy="348900"/>
          </a:xfrm>
          <a:prstGeom prst="ellipse">
            <a:avLst/>
          </a:prstGeom>
          <a:noFill/>
          <a:ln w="38100" cap="flat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42" name="Shape 242"/>
          <p:cNvSpPr/>
          <p:nvPr/>
        </p:nvSpPr>
        <p:spPr>
          <a:xfrm>
            <a:off x="4398261" y="4201850"/>
            <a:ext cx="1106999" cy="2402400"/>
          </a:xfrm>
          <a:prstGeom prst="ellipse">
            <a:avLst/>
          </a:prstGeom>
          <a:noFill/>
          <a:ln w="38100" cap="flat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40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Extraction error: (Obama, nationality, Chicago)</a:t>
            </a:r>
          </a:p>
        </p:txBody>
      </p:sp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4000"/>
              <a:t>Errors Can Creep in at Every Stage</a:t>
            </a:r>
          </a:p>
        </p:txBody>
      </p:sp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837" y="2292175"/>
            <a:ext cx="7222324" cy="4397593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Shape 250"/>
          <p:cNvSpPr txBox="1"/>
          <p:nvPr/>
        </p:nvSpPr>
        <p:spPr>
          <a:xfrm>
            <a:off x="8235275" y="6533425"/>
            <a:ext cx="754799" cy="25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9/2013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40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Reconciliation error: </a:t>
            </a:r>
            <a:br>
              <a:rPr lang="en" sz="3000">
                <a:latin typeface="Arial"/>
                <a:ea typeface="Arial"/>
                <a:cs typeface="Arial"/>
                <a:sym typeface="Arial"/>
              </a:rPr>
            </a:br>
            <a:r>
              <a:rPr lang="en" sz="3000">
                <a:latin typeface="Arial"/>
                <a:ea typeface="Arial"/>
                <a:cs typeface="Arial"/>
                <a:sym typeface="Arial"/>
              </a:rPr>
              <a:t>(Obama, nationality, North America)</a:t>
            </a:r>
          </a:p>
        </p:txBody>
      </p:sp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/>
              <a:t>Errors Can Creep in at Every Stage</a:t>
            </a:r>
          </a:p>
        </p:txBody>
      </p:sp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9325" y="2713900"/>
            <a:ext cx="7239000" cy="389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Shape 258"/>
          <p:cNvSpPr/>
          <p:nvPr/>
        </p:nvSpPr>
        <p:spPr>
          <a:xfrm>
            <a:off x="507700" y="3740125"/>
            <a:ext cx="2461799" cy="1223999"/>
          </a:xfrm>
          <a:prstGeom prst="wedgeRectCallout">
            <a:avLst>
              <a:gd name="adj1" fmla="val 86266"/>
              <a:gd name="adj2" fmla="val 93111"/>
            </a:avLst>
          </a:prstGeom>
          <a:solidFill>
            <a:srgbClr val="F9CB9C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American President Barack Obama</a:t>
            </a:r>
          </a:p>
        </p:txBody>
      </p:sp>
      <p:sp>
        <p:nvSpPr>
          <p:cNvPr id="259" name="Shape 259"/>
          <p:cNvSpPr txBox="1"/>
          <p:nvPr/>
        </p:nvSpPr>
        <p:spPr>
          <a:xfrm>
            <a:off x="8235275" y="6533425"/>
            <a:ext cx="754799" cy="25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9/2013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505000" cy="4840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Source data error: (Obama, nationality, Kenya)</a:t>
            </a:r>
          </a:p>
        </p:txBody>
      </p:sp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/>
              <a:t>Errors Can Creep in at Every Stage</a:t>
            </a:r>
          </a:p>
        </p:txBody>
      </p:sp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9950" y="2308900"/>
            <a:ext cx="5853424" cy="425899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Shape 267"/>
          <p:cNvSpPr/>
          <p:nvPr/>
        </p:nvSpPr>
        <p:spPr>
          <a:xfrm>
            <a:off x="583900" y="3587725"/>
            <a:ext cx="2008800" cy="1223999"/>
          </a:xfrm>
          <a:prstGeom prst="wedgeRectCallout">
            <a:avLst>
              <a:gd name="adj1" fmla="val 86266"/>
              <a:gd name="adj2" fmla="val 93111"/>
            </a:avLst>
          </a:prstGeom>
          <a:solidFill>
            <a:srgbClr val="F9CB9C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Obama born in Kenya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8235275" y="6533425"/>
            <a:ext cx="754799" cy="25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9/2013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457200" y="17750"/>
            <a:ext cx="82242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3000"/>
              <a:t>SONYA: A Big Project</a:t>
            </a:r>
            <a:r>
              <a:rPr lang="en" sz="3000">
                <a:solidFill>
                  <a:srgbClr val="FFFFFF"/>
                </a:solidFill>
              </a:rPr>
              <a:t>, </a:t>
            </a:r>
            <a:r>
              <a:rPr lang="en" sz="3000">
                <a:solidFill>
                  <a:srgbClr val="000000"/>
                </a:solidFill>
              </a:rPr>
              <a:t>A Fancy Machine, And </a:t>
            </a:r>
            <a:r>
              <a:rPr lang="en" sz="3000"/>
              <a:t>A Cute</a:t>
            </a:r>
            <a:r>
              <a:rPr lang="en" sz="3000">
                <a:solidFill>
                  <a:srgbClr val="FFFFFF"/>
                </a:solidFill>
              </a:rPr>
              <a:t> Little Girl </a:t>
            </a:r>
          </a:p>
        </p:txBody>
      </p:sp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751" y="1542600"/>
            <a:ext cx="3159575" cy="467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6325" y="1542600"/>
            <a:ext cx="2547086" cy="467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4000"/>
              <a:t>Knowledge Extraction IV</a:t>
            </a:r>
            <a:r>
              <a:rPr lang="en" sz="4000">
                <a:solidFill>
                  <a:srgbClr val="FFFFFF"/>
                </a:solidFill>
              </a:rPr>
              <a:t>–</a:t>
            </a:r>
            <a:r>
              <a:rPr lang="en" sz="4000"/>
              <a:t>Quality</a:t>
            </a:r>
          </a:p>
        </p:txBody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457200" y="1514800"/>
            <a:ext cx="8540999" cy="5009699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/>
              <a:t>Gold standard: Freebase</a:t>
            </a:r>
          </a:p>
          <a:p>
            <a:pPr marL="457200" lvl="0" indent="-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/>
              <a:t>LCWA (Local Closed-World Assumption)</a:t>
            </a:r>
          </a:p>
          <a:p>
            <a:pPr marL="914400" lvl="1" indent="-4572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3600"/>
              <a:t>If (s,p,o) exists in FB: true</a:t>
            </a:r>
          </a:p>
          <a:p>
            <a:pPr marL="914400" lvl="1" indent="-4572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3600"/>
              <a:t>Otherwise,</a:t>
            </a:r>
          </a:p>
          <a:p>
            <a:pPr marL="1371600" lvl="2" indent="-457200" rtl="0">
              <a:spcBef>
                <a:spcPts val="0"/>
              </a:spcBef>
              <a:buClr>
                <a:schemeClr val="dk1"/>
              </a:buClr>
              <a:buSzPct val="100000"/>
              <a:buFont typeface="Wingdings"/>
              <a:buChar char="§"/>
            </a:pPr>
            <a:r>
              <a:rPr lang="en" sz="3600"/>
              <a:t>If (s,p) exists in FB: false (Freebase knowledge is locally complete)</a:t>
            </a:r>
          </a:p>
          <a:p>
            <a:pPr marL="1371600" lvl="2" indent="-457200" rtl="0">
              <a:spcBef>
                <a:spcPts val="0"/>
              </a:spcBef>
              <a:buClr>
                <a:schemeClr val="dk1"/>
              </a:buClr>
              <a:buSzPct val="100000"/>
              <a:buFont typeface="Wingdings"/>
              <a:buChar char="§"/>
            </a:pPr>
            <a:r>
              <a:rPr lang="en" sz="3600"/>
              <a:t>Otherwise: UNKNOWN</a:t>
            </a:r>
          </a:p>
          <a:p>
            <a:pPr marL="457200" lvl="0" indent="-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/>
              <a:t>The gold standard contains about 40% of the triples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457200" y="1514800"/>
            <a:ext cx="8229600" cy="5009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/>
              <a:t>Overall accuracy: 30%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/>
              <a:t>Random sample on 25 false triples</a:t>
            </a:r>
          </a:p>
          <a:p>
            <a:pPr marL="91440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3600"/>
              <a:t>Triple-identification errors: 11 (44%)</a:t>
            </a:r>
          </a:p>
          <a:p>
            <a:pPr marL="91440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3600"/>
              <a:t>Entity-linkage errors: 11 (44%)</a:t>
            </a:r>
          </a:p>
          <a:p>
            <a:pPr marL="91440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3600"/>
              <a:t>Predicate-linkage errors: 5 (20%)</a:t>
            </a:r>
          </a:p>
          <a:p>
            <a:pPr marL="91440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3600"/>
              <a:t>Source-data errors: 1 (4%)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80" name="Shape 280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Statistics for Triple Correctness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Statistics for Triple Correctness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6965025" y="6483875"/>
            <a:ext cx="20574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As of 11/2013</a:t>
            </a:r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2" y="2276800"/>
            <a:ext cx="9095775" cy="320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457200" y="1514800"/>
            <a:ext cx="8229600" cy="5009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/>
              <a:t>12 extractors; high variety</a:t>
            </a:r>
          </a:p>
        </p:txBody>
      </p:sp>
      <p:sp>
        <p:nvSpPr>
          <p:cNvPr id="293" name="Shape 293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Statistics for Extractors</a:t>
            </a:r>
          </a:p>
        </p:txBody>
      </p:sp>
      <p:pic>
        <p:nvPicPr>
          <p:cNvPr id="294" name="Shape 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00" y="2173725"/>
            <a:ext cx="8769800" cy="4538749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Shape 295"/>
          <p:cNvSpPr txBox="1"/>
          <p:nvPr/>
        </p:nvSpPr>
        <p:spPr>
          <a:xfrm>
            <a:off x="6965025" y="6483875"/>
            <a:ext cx="20574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As of 11/2013</a:t>
            </a:r>
          </a:p>
        </p:txBody>
      </p:sp>
      <p:sp>
        <p:nvSpPr>
          <p:cNvPr id="296" name="Shape 296"/>
          <p:cNvSpPr/>
          <p:nvPr/>
        </p:nvSpPr>
        <p:spPr>
          <a:xfrm>
            <a:off x="7108475" y="4514844"/>
            <a:ext cx="1106999" cy="348900"/>
          </a:xfrm>
          <a:prstGeom prst="ellipse">
            <a:avLst/>
          </a:prstGeom>
          <a:noFill/>
          <a:ln w="38100" cap="flat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97" name="Shape 297"/>
          <p:cNvSpPr/>
          <p:nvPr/>
        </p:nvSpPr>
        <p:spPr>
          <a:xfrm>
            <a:off x="7108475" y="5511342"/>
            <a:ext cx="1106999" cy="348900"/>
          </a:xfrm>
          <a:prstGeom prst="ellipse">
            <a:avLst/>
          </a:prstGeom>
          <a:noFill/>
          <a:ln w="38100" cap="flat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98" name="Shape 298"/>
          <p:cNvSpPr/>
          <p:nvPr/>
        </p:nvSpPr>
        <p:spPr>
          <a:xfrm>
            <a:off x="5523830" y="5793675"/>
            <a:ext cx="1106999" cy="348900"/>
          </a:xfrm>
          <a:prstGeom prst="ellipse">
            <a:avLst/>
          </a:prstGeom>
          <a:noFill/>
          <a:ln w="38100" cap="flat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5523825" y="4201850"/>
            <a:ext cx="1106999" cy="348900"/>
          </a:xfrm>
          <a:prstGeom prst="ellipse">
            <a:avLst/>
          </a:prstGeom>
          <a:noFill/>
          <a:ln w="38100" cap="flat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Outline</a:t>
            </a:r>
          </a:p>
        </p:txBody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457200" y="1514800"/>
            <a:ext cx="8229600" cy="5009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57200" rtl="0">
              <a:spcBef>
                <a:spcPts val="0"/>
              </a:spcBef>
              <a:buClr>
                <a:srgbClr val="999999"/>
              </a:buClr>
              <a:buSzPct val="100000"/>
              <a:buFont typeface="Arial"/>
              <a:buAutoNum type="romanUcPeriod"/>
            </a:pPr>
            <a:r>
              <a:rPr lang="en" sz="3600">
                <a:solidFill>
                  <a:srgbClr val="999999"/>
                </a:solidFill>
              </a:rPr>
              <a:t>Knowledge extraction</a:t>
            </a:r>
          </a:p>
          <a:p>
            <a:pPr lvl="0" rtl="0">
              <a:spcBef>
                <a:spcPts val="0"/>
              </a:spcBef>
              <a:buNone/>
            </a:pPr>
            <a:endParaRPr sz="3600"/>
          </a:p>
          <a:p>
            <a:pPr lvl="0" rtl="0">
              <a:spcBef>
                <a:spcPts val="0"/>
              </a:spcBef>
              <a:buNone/>
            </a:pPr>
            <a:endParaRPr sz="3600"/>
          </a:p>
          <a:p>
            <a:pPr lvl="0" rtl="0">
              <a:spcBef>
                <a:spcPts val="0"/>
              </a:spcBef>
              <a:buNone/>
            </a:pPr>
            <a:endParaRPr sz="3600"/>
          </a:p>
          <a:p>
            <a:pPr marL="457200" lvl="0" indent="-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romanUcPeriod"/>
            </a:pPr>
            <a:r>
              <a:rPr lang="en" sz="3600"/>
              <a:t>Knowledge fusion</a:t>
            </a:r>
          </a:p>
          <a:p>
            <a:pPr lvl="0" rtl="0">
              <a:spcBef>
                <a:spcPts val="0"/>
              </a:spcBef>
              <a:buNone/>
            </a:pPr>
            <a:endParaRPr sz="3600"/>
          </a:p>
          <a:p>
            <a:pPr lvl="0" rtl="0">
              <a:spcBef>
                <a:spcPts val="0"/>
              </a:spcBef>
              <a:buNone/>
            </a:pPr>
            <a:endParaRPr sz="3600"/>
          </a:p>
          <a:p>
            <a:pPr marL="457200" lvl="0" indent="-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romanUcPeriod"/>
            </a:pPr>
            <a:r>
              <a:rPr lang="en" sz="3600"/>
              <a:t>Interesting applications</a:t>
            </a:r>
          </a:p>
          <a:p>
            <a:pPr lvl="0" rtl="0">
              <a:spcBef>
                <a:spcPts val="0"/>
              </a:spcBef>
              <a:buNone/>
            </a:pPr>
            <a:endParaRPr sz="3600"/>
          </a:p>
        </p:txBody>
      </p:sp>
      <p:pic>
        <p:nvPicPr>
          <p:cNvPr id="306" name="Shape 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0950" y="2162750"/>
            <a:ext cx="3544005" cy="150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Shape 3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825" y="1619591"/>
            <a:ext cx="458724" cy="59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Shape 3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852366"/>
            <a:ext cx="458724" cy="59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Shape 3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720" y="5486075"/>
            <a:ext cx="458724" cy="45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4425" y="3915975"/>
            <a:ext cx="2925000" cy="161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Shape 3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7026" y="3795132"/>
            <a:ext cx="396724" cy="731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Shape 3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001" y="5349557"/>
            <a:ext cx="396724" cy="731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686800" cy="4840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/>
              <a:t>Input: Knowledge triples and their provenances (i.e., which extractor extracts from which source)</a:t>
            </a:r>
          </a:p>
          <a:p>
            <a:pPr marL="457200" lvl="0" indent="-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/>
              <a:t>Output:</a:t>
            </a:r>
            <a:r>
              <a:rPr lang="en" sz="3600">
                <a:solidFill>
                  <a:srgbClr val="000000"/>
                </a:solidFill>
              </a:rPr>
              <a:t> a probability in [0,1] for each triple</a:t>
            </a:r>
          </a:p>
          <a:p>
            <a:pPr marL="914400" lvl="1" indent="-457200" rtl="0">
              <a:spcBef>
                <a:spcPts val="0"/>
              </a:spcBef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 sz="3600">
                <a:solidFill>
                  <a:srgbClr val="000000"/>
                </a:solidFill>
              </a:rPr>
              <a:t>Probabilistic decisions </a:t>
            </a:r>
          </a:p>
          <a:p>
            <a:pPr marL="457200" lvl="0" indent="457200" rtl="0">
              <a:spcBef>
                <a:spcPts val="0"/>
              </a:spcBef>
              <a:buNone/>
            </a:pPr>
            <a:r>
              <a:rPr lang="en" sz="3600">
                <a:solidFill>
                  <a:srgbClr val="000000"/>
                </a:solidFill>
              </a:rPr>
              <a:t>vs. deterministic decisions</a:t>
            </a:r>
          </a:p>
          <a:p>
            <a:pPr lvl="0">
              <a:spcBef>
                <a:spcPts val="0"/>
              </a:spcBef>
              <a:buNone/>
            </a:pPr>
            <a:endParaRPr sz="3600">
              <a:solidFill>
                <a:srgbClr val="000000"/>
              </a:solidFill>
            </a:endParaRPr>
          </a:p>
        </p:txBody>
      </p:sp>
      <p:sp>
        <p:nvSpPr>
          <p:cNvPr id="318" name="Shape 318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l">
              <a:spcBef>
                <a:spcPts val="0"/>
              </a:spcBef>
              <a:buNone/>
            </a:pPr>
            <a:r>
              <a:rPr lang="en"/>
              <a:t>Goal: Judge Triple Correctness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title"/>
          </p:nvPr>
        </p:nvSpPr>
        <p:spPr>
          <a:xfrm>
            <a:off x="457200" y="17750"/>
            <a:ext cx="86868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l">
              <a:spcBef>
                <a:spcPts val="0"/>
              </a:spcBef>
              <a:buNone/>
            </a:pPr>
            <a:r>
              <a:rPr lang="en"/>
              <a:t>Usage of Probabilistic Knowledge</a:t>
            </a:r>
          </a:p>
        </p:txBody>
      </p:sp>
      <p:pic>
        <p:nvPicPr>
          <p:cNvPr id="324" name="Shape 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31300"/>
            <a:ext cx="8229599" cy="25350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5" name="Shape 325"/>
          <p:cNvGrpSpPr/>
          <p:nvPr/>
        </p:nvGrpSpPr>
        <p:grpSpPr>
          <a:xfrm>
            <a:off x="7424625" y="1758450"/>
            <a:ext cx="1465499" cy="4669800"/>
            <a:chOff x="7424625" y="1758450"/>
            <a:chExt cx="1465499" cy="4669800"/>
          </a:xfrm>
        </p:grpSpPr>
        <p:sp>
          <p:nvSpPr>
            <p:cNvPr id="326" name="Shape 326"/>
            <p:cNvSpPr/>
            <p:nvPr/>
          </p:nvSpPr>
          <p:spPr>
            <a:xfrm>
              <a:off x="7715750" y="1758450"/>
              <a:ext cx="914400" cy="2535000"/>
            </a:xfrm>
            <a:prstGeom prst="ellipse">
              <a:avLst/>
            </a:prstGeom>
            <a:noFill/>
            <a:ln w="76200" cap="flat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27" name="Shape 327"/>
            <p:cNvSpPr/>
            <p:nvPr/>
          </p:nvSpPr>
          <p:spPr>
            <a:xfrm>
              <a:off x="7424625" y="4650150"/>
              <a:ext cx="1465499" cy="1778100"/>
            </a:xfrm>
            <a:prstGeom prst="wedgeRectCallout">
              <a:avLst>
                <a:gd name="adj1" fmla="val 9995"/>
                <a:gd name="adj2" fmla="val -82965"/>
              </a:avLst>
            </a:prstGeom>
            <a:solidFill>
              <a:srgbClr val="B6D7A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sz="3000"/>
                <a:t>Upload to KG</a:t>
              </a:r>
            </a:p>
          </p:txBody>
        </p:sp>
      </p:grpSp>
      <p:grpSp>
        <p:nvGrpSpPr>
          <p:cNvPr id="328" name="Shape 328"/>
          <p:cNvGrpSpPr/>
          <p:nvPr/>
        </p:nvGrpSpPr>
        <p:grpSpPr>
          <a:xfrm>
            <a:off x="3438737" y="2579075"/>
            <a:ext cx="4277099" cy="3835925"/>
            <a:chOff x="3438737" y="2579075"/>
            <a:chExt cx="4277099" cy="3835925"/>
          </a:xfrm>
        </p:grpSpPr>
        <p:sp>
          <p:nvSpPr>
            <p:cNvPr id="329" name="Shape 329"/>
            <p:cNvSpPr/>
            <p:nvPr/>
          </p:nvSpPr>
          <p:spPr>
            <a:xfrm>
              <a:off x="3438737" y="2579075"/>
              <a:ext cx="4277099" cy="1680300"/>
            </a:xfrm>
            <a:prstGeom prst="roundRect">
              <a:avLst>
                <a:gd name="adj" fmla="val 16667"/>
              </a:avLst>
            </a:prstGeom>
            <a:noFill/>
            <a:ln w="76200" cap="flat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4283725" y="4636900"/>
              <a:ext cx="2886900" cy="1778100"/>
            </a:xfrm>
            <a:prstGeom prst="wedgeRectCallout">
              <a:avLst>
                <a:gd name="adj1" fmla="val 9995"/>
                <a:gd name="adj2" fmla="val -82965"/>
              </a:avLst>
            </a:prstGeom>
            <a:solidFill>
              <a:srgbClr val="F9CB9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000"/>
                <a:t>Active learning, probabilistic inference, etc.</a:t>
              </a:r>
            </a:p>
          </p:txBody>
        </p:sp>
      </p:grpSp>
      <p:grpSp>
        <p:nvGrpSpPr>
          <p:cNvPr id="331" name="Shape 331"/>
          <p:cNvGrpSpPr/>
          <p:nvPr/>
        </p:nvGrpSpPr>
        <p:grpSpPr>
          <a:xfrm>
            <a:off x="605700" y="1758450"/>
            <a:ext cx="3364500" cy="4656550"/>
            <a:chOff x="605700" y="1758450"/>
            <a:chExt cx="3364500" cy="4656550"/>
          </a:xfrm>
        </p:grpSpPr>
        <p:sp>
          <p:nvSpPr>
            <p:cNvPr id="332" name="Shape 332"/>
            <p:cNvSpPr/>
            <p:nvPr/>
          </p:nvSpPr>
          <p:spPr>
            <a:xfrm>
              <a:off x="1127375" y="1758450"/>
              <a:ext cx="2272199" cy="2535000"/>
            </a:xfrm>
            <a:prstGeom prst="ellipse">
              <a:avLst/>
            </a:prstGeom>
            <a:noFill/>
            <a:ln w="76200" cap="flat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33" name="Shape 333"/>
            <p:cNvSpPr/>
            <p:nvPr/>
          </p:nvSpPr>
          <p:spPr>
            <a:xfrm>
              <a:off x="605700" y="4636900"/>
              <a:ext cx="3364500" cy="1778100"/>
            </a:xfrm>
            <a:prstGeom prst="wedgeRectCallout">
              <a:avLst>
                <a:gd name="adj1" fmla="val 9995"/>
                <a:gd name="adj2" fmla="val -82965"/>
              </a:avLst>
            </a:prstGeom>
            <a:solidFill>
              <a:srgbClr val="F4CC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000"/>
                <a:t>Negative training examples, and</a:t>
              </a:r>
              <a:r>
                <a:rPr lang="en" sz="3000">
                  <a:solidFill>
                    <a:srgbClr val="FF0000"/>
                  </a:solidFill>
                </a:rPr>
                <a:t> MANY EXCITING APPLICATIONS!!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40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600"/>
              <a:t>Input                                  Output</a:t>
            </a:r>
          </a:p>
        </p:txBody>
      </p:sp>
      <p:sp>
        <p:nvSpPr>
          <p:cNvPr id="339" name="Shape 339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l">
              <a:spcBef>
                <a:spcPts val="0"/>
              </a:spcBef>
              <a:buNone/>
            </a:pPr>
            <a:r>
              <a:rPr lang="en"/>
              <a:t>Data Fusion</a:t>
            </a:r>
            <a:r>
              <a:rPr lang="en" sz="4000">
                <a:solidFill>
                  <a:srgbClr val="FFFFFF"/>
                </a:solidFill>
              </a:rPr>
              <a:t>–Definition</a:t>
            </a:r>
          </a:p>
        </p:txBody>
      </p:sp>
      <p:pic>
        <p:nvPicPr>
          <p:cNvPr id="340" name="Shape 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043134"/>
            <a:ext cx="4323070" cy="416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7950" y="2257275"/>
            <a:ext cx="3094849" cy="395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Data Fusion</a:t>
            </a:r>
            <a:r>
              <a:rPr lang="en" sz="4000">
                <a:solidFill>
                  <a:srgbClr val="FFFFFF"/>
                </a:solidFill>
              </a:rPr>
              <a:t>–Intuition</a:t>
            </a:r>
          </a:p>
        </p:txBody>
      </p:sp>
      <p:graphicFrame>
        <p:nvGraphicFramePr>
          <p:cNvPr id="347" name="Shape 347"/>
          <p:cNvGraphicFramePr/>
          <p:nvPr/>
        </p:nvGraphicFramePr>
        <p:xfrm>
          <a:off x="952500" y="1988425"/>
          <a:ext cx="7239000" cy="3291660"/>
        </p:xfrm>
        <a:graphic>
          <a:graphicData uri="http://schemas.openxmlformats.org/drawingml/2006/table">
            <a:tbl>
              <a:tblPr>
                <a:noFill/>
                <a:tableStyleId>{1E64BA42-005F-41CF-8D16-A2E58EFC7AF1}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Src1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Src2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Src3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Jagadish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UM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ATT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UM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Dewitt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MSR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MSR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UW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Bernstein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MSR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MSR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MSR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Carey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UCI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ATT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BEA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Franklin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UCB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UCB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UMD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Data Fusion</a:t>
            </a:r>
            <a:r>
              <a:rPr lang="en" sz="4000">
                <a:solidFill>
                  <a:srgbClr val="FFFFFF"/>
                </a:solidFill>
              </a:rPr>
              <a:t>–Intuition</a:t>
            </a:r>
          </a:p>
        </p:txBody>
      </p:sp>
      <p:graphicFrame>
        <p:nvGraphicFramePr>
          <p:cNvPr id="353" name="Shape 353"/>
          <p:cNvGraphicFramePr/>
          <p:nvPr/>
        </p:nvGraphicFramePr>
        <p:xfrm>
          <a:off x="952500" y="1988425"/>
          <a:ext cx="7239000" cy="3291660"/>
        </p:xfrm>
        <a:graphic>
          <a:graphicData uri="http://schemas.openxmlformats.org/drawingml/2006/table">
            <a:tbl>
              <a:tblPr>
                <a:noFill/>
                <a:tableStyleId>{EDC62A0E-52FA-4316-9AB0-2A0174A2C1A3}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Src1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Src2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Src3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Jagadish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solidFill>
                            <a:srgbClr val="FF0000"/>
                          </a:solidFill>
                        </a:rPr>
                        <a:t>UM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ATT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solidFill>
                            <a:srgbClr val="FF0000"/>
                          </a:solidFill>
                        </a:rPr>
                        <a:t>UM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Dewitt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solidFill>
                            <a:srgbClr val="FF0000"/>
                          </a:solidFill>
                        </a:rPr>
                        <a:t>MSR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solidFill>
                            <a:srgbClr val="FF0000"/>
                          </a:solidFill>
                        </a:rPr>
                        <a:t>MSR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UW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Bernstein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solidFill>
                            <a:srgbClr val="FF0000"/>
                          </a:solidFill>
                        </a:rPr>
                        <a:t>MSR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solidFill>
                            <a:srgbClr val="FF0000"/>
                          </a:solidFill>
                        </a:rPr>
                        <a:t>MSR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solidFill>
                            <a:srgbClr val="FF0000"/>
                          </a:solidFill>
                        </a:rPr>
                        <a:t>MSR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Carey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UCI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ATT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BEA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Franklin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solidFill>
                            <a:srgbClr val="FF0000"/>
                          </a:solidFill>
                        </a:rPr>
                        <a:t>UCB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solidFill>
                            <a:srgbClr val="FF0000"/>
                          </a:solidFill>
                        </a:rPr>
                        <a:t>UCB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UMD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354" name="Shape 354"/>
          <p:cNvSpPr txBox="1"/>
          <p:nvPr/>
        </p:nvSpPr>
        <p:spPr>
          <a:xfrm>
            <a:off x="952500" y="5752800"/>
            <a:ext cx="47982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Voting--Trust the majority.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l">
              <a:spcBef>
                <a:spcPts val="0"/>
              </a:spcBef>
              <a:buNone/>
            </a:pPr>
            <a:r>
              <a:rPr lang="en"/>
              <a:t>Knowledge Is Power</a:t>
            </a:r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8450" y="5503"/>
            <a:ext cx="1845550" cy="1914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" name="Shape 94"/>
          <p:cNvGrpSpPr/>
          <p:nvPr/>
        </p:nvGrpSpPr>
        <p:grpSpPr>
          <a:xfrm>
            <a:off x="431850" y="2083250"/>
            <a:ext cx="7800275" cy="4526799"/>
            <a:chOff x="355650" y="2235650"/>
            <a:chExt cx="7800275" cy="4526799"/>
          </a:xfrm>
        </p:grpSpPr>
        <p:pic>
          <p:nvPicPr>
            <p:cNvPr id="95" name="Shape 9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53375" y="2235650"/>
              <a:ext cx="20955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Shape 9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29175" y="2486200"/>
              <a:ext cx="2269550" cy="511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Shape 9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941325" y="3162525"/>
              <a:ext cx="2214600" cy="1416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Shape 9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513234" y="3612625"/>
              <a:ext cx="2237590" cy="511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Shape 9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165437" y="4627900"/>
              <a:ext cx="2663737" cy="718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Shape 10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981075" y="4627900"/>
              <a:ext cx="2095500" cy="1296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048250" y="5420875"/>
              <a:ext cx="1717623" cy="1143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Shape 10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55650" y="3612625"/>
              <a:ext cx="2831725" cy="940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Shape 10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243125" y="6044387"/>
              <a:ext cx="2468700" cy="71806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4" name="Shape 10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343525" y="4129450"/>
            <a:ext cx="3724275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457200" y="1587000"/>
            <a:ext cx="8229600" cy="326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/>
              <a:t>Many Knowledge Bases (KB)</a:t>
            </a:r>
          </a:p>
          <a:p>
            <a:pPr lvl="0" rtl="0">
              <a:spcBef>
                <a:spcPts val="0"/>
              </a:spcBef>
              <a:buNone/>
            </a:pPr>
            <a:endParaRPr sz="360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Data Fusion</a:t>
            </a:r>
            <a:r>
              <a:rPr lang="en" sz="4000">
                <a:solidFill>
                  <a:srgbClr val="FFFFFF"/>
                </a:solidFill>
              </a:rPr>
              <a:t>–Intuition</a:t>
            </a:r>
          </a:p>
        </p:txBody>
      </p:sp>
      <p:graphicFrame>
        <p:nvGraphicFramePr>
          <p:cNvPr id="360" name="Shape 360"/>
          <p:cNvGraphicFramePr/>
          <p:nvPr/>
        </p:nvGraphicFramePr>
        <p:xfrm>
          <a:off x="952500" y="1988425"/>
          <a:ext cx="7239000" cy="3291660"/>
        </p:xfrm>
        <a:graphic>
          <a:graphicData uri="http://schemas.openxmlformats.org/drawingml/2006/table">
            <a:tbl>
              <a:tblPr>
                <a:noFill/>
                <a:tableStyleId>{1F9D19F8-A979-4421-932B-D535DE56F7C6}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Src1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Src2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Src3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Jagadish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solidFill>
                            <a:srgbClr val="FF0000"/>
                          </a:solidFill>
                        </a:rPr>
                        <a:t>UM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ATT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solidFill>
                            <a:srgbClr val="FF0000"/>
                          </a:solidFill>
                        </a:rPr>
                        <a:t>UM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Dewitt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solidFill>
                            <a:srgbClr val="FF0000"/>
                          </a:solidFill>
                        </a:rPr>
                        <a:t>MSR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solidFill>
                            <a:srgbClr val="FF0000"/>
                          </a:solidFill>
                        </a:rPr>
                        <a:t>MSR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UW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Bernstein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solidFill>
                            <a:srgbClr val="FF0000"/>
                          </a:solidFill>
                        </a:rPr>
                        <a:t>MSR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solidFill>
                            <a:srgbClr val="FF0000"/>
                          </a:solidFill>
                        </a:rPr>
                        <a:t>MSR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solidFill>
                            <a:srgbClr val="FF0000"/>
                          </a:solidFill>
                        </a:rPr>
                        <a:t>MSR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Carey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UCI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ATT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BEA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Franklin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solidFill>
                            <a:srgbClr val="FF0000"/>
                          </a:solidFill>
                        </a:rPr>
                        <a:t>UCB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solidFill>
                            <a:srgbClr val="FF0000"/>
                          </a:solidFill>
                        </a:rPr>
                        <a:t>UCB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UMD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cxnSp>
        <p:nvCxnSpPr>
          <p:cNvPr id="361" name="Shape 361"/>
          <p:cNvCxnSpPr/>
          <p:nvPr/>
        </p:nvCxnSpPr>
        <p:spPr>
          <a:xfrm>
            <a:off x="3655700" y="1303575"/>
            <a:ext cx="0" cy="708300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Data Fusion</a:t>
            </a:r>
            <a:r>
              <a:rPr lang="en" sz="4000">
                <a:solidFill>
                  <a:srgbClr val="FFFFFF"/>
                </a:solidFill>
              </a:rPr>
              <a:t>–Intuition</a:t>
            </a:r>
          </a:p>
        </p:txBody>
      </p:sp>
      <p:graphicFrame>
        <p:nvGraphicFramePr>
          <p:cNvPr id="367" name="Shape 367"/>
          <p:cNvGraphicFramePr/>
          <p:nvPr/>
        </p:nvGraphicFramePr>
        <p:xfrm>
          <a:off x="952500" y="1988425"/>
          <a:ext cx="7239000" cy="3291660"/>
        </p:xfrm>
        <a:graphic>
          <a:graphicData uri="http://schemas.openxmlformats.org/drawingml/2006/table">
            <a:tbl>
              <a:tblPr>
                <a:noFill/>
                <a:tableStyleId>{11F3DF42-5A29-41B6-B3CD-85A8EADCDD33}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Src1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Src2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Src3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Jagadish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solidFill>
                            <a:srgbClr val="FF0000"/>
                          </a:solidFill>
                        </a:rPr>
                        <a:t>UM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ATT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solidFill>
                            <a:srgbClr val="FF0000"/>
                          </a:solidFill>
                        </a:rPr>
                        <a:t>UM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Dewitt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solidFill>
                            <a:srgbClr val="FF0000"/>
                          </a:solidFill>
                        </a:rPr>
                        <a:t>MSR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solidFill>
                            <a:srgbClr val="FF0000"/>
                          </a:solidFill>
                        </a:rPr>
                        <a:t>MSR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UW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Bernstein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solidFill>
                            <a:srgbClr val="FF0000"/>
                          </a:solidFill>
                        </a:rPr>
                        <a:t>MSR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solidFill>
                            <a:srgbClr val="FF0000"/>
                          </a:solidFill>
                        </a:rPr>
                        <a:t>MSR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solidFill>
                            <a:srgbClr val="FF0000"/>
                          </a:solidFill>
                        </a:rPr>
                        <a:t>MSR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Carey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solidFill>
                            <a:srgbClr val="FF0000"/>
                          </a:solidFill>
                        </a:rPr>
                        <a:t>UCI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ATT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BEA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Franklin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solidFill>
                            <a:srgbClr val="FF0000"/>
                          </a:solidFill>
                        </a:rPr>
                        <a:t>UCB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solidFill>
                            <a:srgbClr val="FF0000"/>
                          </a:solidFill>
                        </a:rPr>
                        <a:t>UCB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UMD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cxnSp>
        <p:nvCxnSpPr>
          <p:cNvPr id="368" name="Shape 368"/>
          <p:cNvCxnSpPr/>
          <p:nvPr/>
        </p:nvCxnSpPr>
        <p:spPr>
          <a:xfrm>
            <a:off x="3655700" y="1303575"/>
            <a:ext cx="0" cy="708300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69" name="Shape 369"/>
          <p:cNvSpPr txBox="1"/>
          <p:nvPr/>
        </p:nvSpPr>
        <p:spPr>
          <a:xfrm>
            <a:off x="952500" y="5600400"/>
            <a:ext cx="72390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Quality-based--Give higher votes to more accurate sources.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Shape 3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825" y="1555050"/>
            <a:ext cx="7366200" cy="5021599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Shape 375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Data Fusion</a:t>
            </a:r>
            <a:r>
              <a:rPr lang="en" sz="4000">
                <a:solidFill>
                  <a:schemeClr val="lt1"/>
                </a:solidFill>
              </a:rPr>
              <a:t>–</a:t>
            </a:r>
            <a:r>
              <a:rPr lang="en"/>
              <a:t>A Bayesian Model</a:t>
            </a:r>
          </a:p>
        </p:txBody>
      </p:sp>
      <p:sp>
        <p:nvSpPr>
          <p:cNvPr id="376" name="Shape 376"/>
          <p:cNvSpPr txBox="1"/>
          <p:nvPr/>
        </p:nvSpPr>
        <p:spPr>
          <a:xfrm>
            <a:off x="5755600" y="824750"/>
            <a:ext cx="32792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[Dong et al., VLDB’09]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4000">
                <a:solidFill>
                  <a:srgbClr val="FFFFFF"/>
                </a:solidFill>
              </a:rPr>
              <a:t>Knowledge Fusion Challenges</a:t>
            </a:r>
          </a:p>
        </p:txBody>
      </p:sp>
      <p:pic>
        <p:nvPicPr>
          <p:cNvPr id="382" name="Shape 3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50" y="2309025"/>
            <a:ext cx="8773625" cy="420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686800" cy="4840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I. Input is </a:t>
            </a:r>
            <a:r>
              <a:rPr lang="en" sz="3600" b="1" i="1"/>
              <a:t>three-dimensional</a:t>
            </a:r>
          </a:p>
        </p:txBody>
      </p:sp>
      <p:sp>
        <p:nvSpPr>
          <p:cNvPr id="384" name="Shape 384"/>
          <p:cNvSpPr txBox="1"/>
          <p:nvPr/>
        </p:nvSpPr>
        <p:spPr>
          <a:xfrm>
            <a:off x="8209162" y="4535013"/>
            <a:ext cx="9932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800" b="1"/>
              <a:t>(S, P)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4000">
                <a:solidFill>
                  <a:srgbClr val="FFFFFF"/>
                </a:solidFill>
              </a:rPr>
              <a:t>Knowledge Fusion Challenges</a:t>
            </a:r>
          </a:p>
        </p:txBody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686800" cy="941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II. Output prs should be </a:t>
            </a:r>
            <a:r>
              <a:rPr lang="en" sz="3600" b="1" i="1"/>
              <a:t>well-calibrated</a:t>
            </a:r>
          </a:p>
        </p:txBody>
      </p:sp>
      <p:pic>
        <p:nvPicPr>
          <p:cNvPr id="391" name="Shape 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9578" y="2424350"/>
            <a:ext cx="4211924" cy="405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4000">
                <a:solidFill>
                  <a:srgbClr val="FFFFFF"/>
                </a:solidFill>
              </a:rPr>
              <a:t>Knowledge Fusion Challenges</a:t>
            </a:r>
          </a:p>
        </p:txBody>
      </p:sp>
      <p:sp>
        <p:nvSpPr>
          <p:cNvPr id="397" name="Shape 39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686800" cy="941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III. Data are of </a:t>
            </a:r>
            <a:r>
              <a:rPr lang="en" sz="3600" b="1" i="1"/>
              <a:t>Web-scale</a:t>
            </a:r>
          </a:p>
          <a:p>
            <a:pPr marL="457200" lvl="0" indent="-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/>
              <a:t>Three orders of magnitude larger than currently published data-fusion applications</a:t>
            </a:r>
          </a:p>
          <a:p>
            <a:pPr marL="914400" lvl="1" indent="-4191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3000"/>
              <a:t>Size: 1.1TB</a:t>
            </a:r>
          </a:p>
          <a:p>
            <a:pPr marL="914400" lvl="1" indent="-4191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3000"/>
              <a:t>Sources: 170K→ 1B+</a:t>
            </a:r>
          </a:p>
          <a:p>
            <a:pPr marL="914400" lvl="1" indent="-4191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3000"/>
              <a:t>Data items: 400K→375M</a:t>
            </a:r>
          </a:p>
          <a:p>
            <a:pPr marL="914400" lvl="1" indent="-4191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3000"/>
              <a:t>Values: 18M→6.4B (1.6B unique)</a:t>
            </a:r>
          </a:p>
          <a:p>
            <a:pPr marL="457200" lvl="0" indent="-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/>
              <a:t>Data are highly skewed</a:t>
            </a:r>
          </a:p>
          <a:p>
            <a:pPr marL="914400" lvl="1" indent="-4191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3000"/>
              <a:t>#Triples/Data-item: 1 - 2.7M</a:t>
            </a:r>
          </a:p>
          <a:p>
            <a:pPr marL="914400" lvl="1" indent="-4191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3000"/>
              <a:t>#Triples/Source: 1 - 50K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4000">
                <a:solidFill>
                  <a:srgbClr val="FFFFFF"/>
                </a:solidFill>
              </a:rPr>
              <a:t>Knowledge Fusion </a:t>
            </a:r>
            <a:r>
              <a:rPr lang="en" sz="4000"/>
              <a:t>Solutions</a:t>
            </a:r>
          </a:p>
        </p:txBody>
      </p:sp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686800" cy="941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3600">
                <a:solidFill>
                  <a:srgbClr val="000000"/>
                </a:solidFill>
              </a:rPr>
              <a:t>Treat each (URL, Extractor) as a whole (</a:t>
            </a:r>
            <a:r>
              <a:rPr lang="en" sz="3600" i="1">
                <a:solidFill>
                  <a:srgbClr val="000000"/>
                </a:solidFill>
              </a:rPr>
              <a:t>provenance) </a:t>
            </a:r>
            <a:r>
              <a:rPr lang="en" sz="3600">
                <a:solidFill>
                  <a:srgbClr val="000000"/>
                </a:solidFill>
              </a:rPr>
              <a:t>for accuracy evaluation</a:t>
            </a:r>
          </a:p>
          <a:p>
            <a:pPr marL="457200" lvl="0" indent="-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3600"/>
              <a:t>A series of refinements to improve probability calibration</a:t>
            </a:r>
          </a:p>
          <a:p>
            <a:pPr marL="457200" lvl="0" indent="-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3600">
                <a:solidFill>
                  <a:srgbClr val="000000"/>
                </a:solidFill>
              </a:rPr>
              <a:t>MapReduce Based Framework</a:t>
            </a:r>
          </a:p>
          <a:p>
            <a:pPr marL="914400" lvl="1" indent="-457200" rtl="0">
              <a:spcBef>
                <a:spcPts val="0"/>
              </a:spcBef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 sz="3600">
                <a:solidFill>
                  <a:srgbClr val="000000"/>
                </a:solidFill>
              </a:rPr>
              <a:t>Sample for </a:t>
            </a:r>
            <a:r>
              <a:rPr lang="en" sz="3600" i="1">
                <a:solidFill>
                  <a:srgbClr val="000000"/>
                </a:solidFill>
              </a:rPr>
              <a:t>too big</a:t>
            </a:r>
            <a:r>
              <a:rPr lang="en" sz="3600">
                <a:solidFill>
                  <a:srgbClr val="000000"/>
                </a:solidFill>
              </a:rPr>
              <a:t> data items or provenances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>
            <a:spLocks noGrp="1"/>
          </p:cNvSpPr>
          <p:nvPr>
            <p:ph type="title"/>
          </p:nvPr>
        </p:nvSpPr>
        <p:spPr>
          <a:xfrm>
            <a:off x="457200" y="17750"/>
            <a:ext cx="86868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l">
              <a:spcBef>
                <a:spcPts val="0"/>
              </a:spcBef>
              <a:buNone/>
            </a:pPr>
            <a:r>
              <a:rPr lang="en" sz="3600"/>
              <a:t>Basic Sonya</a:t>
            </a:r>
            <a:r>
              <a:rPr lang="en" sz="3600">
                <a:solidFill>
                  <a:srgbClr val="FFFFFF"/>
                </a:solidFill>
              </a:rPr>
              <a:t> Solution v</a:t>
            </a:r>
            <a:r>
              <a:rPr lang="en" sz="3600"/>
              <a:t>s. Voting</a:t>
            </a:r>
          </a:p>
        </p:txBody>
      </p:sp>
      <p:pic>
        <p:nvPicPr>
          <p:cNvPr id="409" name="Shape 4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2250" y="1445725"/>
            <a:ext cx="5105175" cy="5126524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Shape 410"/>
          <p:cNvSpPr/>
          <p:nvPr/>
        </p:nvSpPr>
        <p:spPr>
          <a:xfrm>
            <a:off x="5136200" y="4823475"/>
            <a:ext cx="3765900" cy="818100"/>
          </a:xfrm>
          <a:prstGeom prst="wedgeRectCallout">
            <a:avLst>
              <a:gd name="adj1" fmla="val -6870"/>
              <a:gd name="adj2" fmla="val -225009"/>
            </a:avLst>
          </a:prstGeom>
          <a:solidFill>
            <a:srgbClr val="FCE5CD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The curve is closer to the ideal than naive voting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4000"/>
              <a:t>Refinements</a:t>
            </a:r>
          </a:p>
        </p:txBody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686800" cy="5257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AutoNum type="romanUcPeriod"/>
            </a:pPr>
            <a:r>
              <a:rPr lang="en" sz="3600">
                <a:solidFill>
                  <a:srgbClr val="000000"/>
                </a:solidFill>
              </a:rPr>
              <a:t>Ignore low-coverage provenances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AutoNum type="romanUcPeriod"/>
            </a:pPr>
            <a:r>
              <a:rPr lang="en" sz="3600">
                <a:solidFill>
                  <a:srgbClr val="000000"/>
                </a:solidFill>
              </a:rPr>
              <a:t>Granularity (URL-&gt;Site,</a:t>
            </a:r>
            <a:br>
              <a:rPr lang="en" sz="3600">
                <a:solidFill>
                  <a:srgbClr val="000000"/>
                </a:solidFill>
              </a:rPr>
            </a:br>
            <a:r>
              <a:rPr lang="en" sz="3600">
                <a:solidFill>
                  <a:srgbClr val="000000"/>
                </a:solidFill>
              </a:rPr>
              <a:t>Extractor-&gt;Pattern, Predicate)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AutoNum type="romanUcPeriod"/>
            </a:pPr>
            <a:r>
              <a:rPr lang="en" sz="3600">
                <a:solidFill>
                  <a:srgbClr val="000000"/>
                </a:solidFill>
              </a:rPr>
              <a:t>Ignore low-accuracy provenances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AutoNum type="romanUcPeriod"/>
            </a:pPr>
            <a:r>
              <a:rPr lang="en" sz="3600">
                <a:solidFill>
                  <a:srgbClr val="000000"/>
                </a:solidFill>
              </a:rPr>
              <a:t>Initiate provenance accuracy by FB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000000"/>
              </a:solidFill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+I, II, III. Sonya+        : unsupervised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+IV.         Sonya+(FB) : semi-supervised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Calibration Curve</a:t>
            </a:r>
          </a:p>
        </p:txBody>
      </p:sp>
      <p:pic>
        <p:nvPicPr>
          <p:cNvPr id="422" name="Shape 4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775" y="1449800"/>
            <a:ext cx="5246100" cy="527902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Shape 423"/>
          <p:cNvSpPr/>
          <p:nvPr/>
        </p:nvSpPr>
        <p:spPr>
          <a:xfrm>
            <a:off x="6501900" y="2814025"/>
            <a:ext cx="2413499" cy="732300"/>
          </a:xfrm>
          <a:prstGeom prst="wedgeRectCallout">
            <a:avLst>
              <a:gd name="adj1" fmla="val -148709"/>
              <a:gd name="adj2" fmla="val 57268"/>
            </a:avLst>
          </a:prstGeom>
          <a:solidFill>
            <a:srgbClr val="FCE5CD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Smoother curve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424" name="Shape 424"/>
          <p:cNvSpPr/>
          <p:nvPr/>
        </p:nvSpPr>
        <p:spPr>
          <a:xfrm>
            <a:off x="6501900" y="1562850"/>
            <a:ext cx="2413499" cy="732300"/>
          </a:xfrm>
          <a:prstGeom prst="wedgeRectCallout">
            <a:avLst>
              <a:gd name="adj1" fmla="val -83929"/>
              <a:gd name="adj2" fmla="val 111669"/>
            </a:avLst>
          </a:prstGeom>
          <a:solidFill>
            <a:srgbClr val="FCE5CD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Higher accuracy</a:t>
            </a:r>
          </a:p>
        </p:txBody>
      </p:sp>
      <p:sp>
        <p:nvSpPr>
          <p:cNvPr id="425" name="Shape 425"/>
          <p:cNvSpPr/>
          <p:nvPr/>
        </p:nvSpPr>
        <p:spPr>
          <a:xfrm>
            <a:off x="6501900" y="4065200"/>
            <a:ext cx="2413499" cy="1346700"/>
          </a:xfrm>
          <a:prstGeom prst="wedgeRectCallout">
            <a:avLst>
              <a:gd name="adj1" fmla="val -151654"/>
              <a:gd name="adj2" fmla="val -75342"/>
            </a:avLst>
          </a:prstGeom>
          <a:solidFill>
            <a:srgbClr val="FCE5CD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Unsupervised methods very effective</a:t>
            </a:r>
          </a:p>
        </p:txBody>
      </p:sp>
      <p:sp>
        <p:nvSpPr>
          <p:cNvPr id="426" name="Shape 426"/>
          <p:cNvSpPr txBox="1"/>
          <p:nvPr/>
        </p:nvSpPr>
        <p:spPr>
          <a:xfrm>
            <a:off x="6344100" y="5734500"/>
            <a:ext cx="2729099" cy="73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Weighted deviation: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0.037→0.035→0.032 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l">
              <a:spcBef>
                <a:spcPts val="0"/>
              </a:spcBef>
              <a:buNone/>
            </a:pPr>
            <a:r>
              <a:rPr lang="en"/>
              <a:t>Google Knowledge Graph</a:t>
            </a:r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800" y="1648325"/>
            <a:ext cx="8688600" cy="49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l">
              <a:spcBef>
                <a:spcPts val="0"/>
              </a:spcBef>
              <a:buNone/>
            </a:pPr>
            <a:r>
              <a:rPr lang="en"/>
              <a:t>Precision-Recall Curve</a:t>
            </a:r>
          </a:p>
        </p:txBody>
      </p:sp>
      <p:pic>
        <p:nvPicPr>
          <p:cNvPr id="432" name="Shape 4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075" y="1783600"/>
            <a:ext cx="6820625" cy="455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l">
              <a:spcBef>
                <a:spcPts val="0"/>
              </a:spcBef>
              <a:buNone/>
            </a:pPr>
            <a:r>
              <a:rPr lang="en"/>
              <a:t>Other Fusion Techniques</a:t>
            </a:r>
          </a:p>
        </p:txBody>
      </p:sp>
      <p:sp>
        <p:nvSpPr>
          <p:cNvPr id="447" name="Shape 447"/>
          <p:cNvSpPr txBox="1">
            <a:spLocks noGrp="1"/>
          </p:cNvSpPr>
          <p:nvPr>
            <p:ph type="body" idx="1"/>
          </p:nvPr>
        </p:nvSpPr>
        <p:spPr>
          <a:xfrm>
            <a:off x="457212" y="1576000"/>
            <a:ext cx="8229600" cy="4840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/>
              <a:t>Ex: Adaboost learning from extractions</a:t>
            </a:r>
          </a:p>
          <a:p>
            <a:pPr marL="457200" lvl="0" indent="-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/>
              <a:t>Prior: </a:t>
            </a:r>
            <a:r>
              <a:rPr lang="en" sz="3000"/>
              <a:t>(A, parent_of, C), (B, parent_of, C)</a:t>
            </a:r>
            <a:br>
              <a:rPr lang="en" sz="3000"/>
            </a:br>
            <a:r>
              <a:rPr lang="en" sz="3000"/>
              <a:t>       → (A, spouse_of, B)</a:t>
            </a:r>
          </a:p>
        </p:txBody>
      </p:sp>
      <p:pic>
        <p:nvPicPr>
          <p:cNvPr id="448" name="Shape 4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262" y="3586162"/>
            <a:ext cx="6467475" cy="32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686800" cy="4840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Cannot distinguish errors from extractor and from sources</a:t>
            </a:r>
          </a:p>
        </p:txBody>
      </p:sp>
      <p:sp>
        <p:nvSpPr>
          <p:cNvPr id="677" name="Shape 677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One Inherent Limitation</a:t>
            </a:r>
          </a:p>
        </p:txBody>
      </p:sp>
      <p:pic>
        <p:nvPicPr>
          <p:cNvPr id="678" name="Shape 6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650" y="2806800"/>
            <a:ext cx="5542250" cy="392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130641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Outline</a:t>
            </a:r>
          </a:p>
        </p:txBody>
      </p:sp>
      <p:sp>
        <p:nvSpPr>
          <p:cNvPr id="454" name="Shape 454"/>
          <p:cNvSpPr txBox="1">
            <a:spLocks noGrp="1"/>
          </p:cNvSpPr>
          <p:nvPr>
            <p:ph type="body" idx="1"/>
          </p:nvPr>
        </p:nvSpPr>
        <p:spPr>
          <a:xfrm>
            <a:off x="457200" y="1514800"/>
            <a:ext cx="8229600" cy="5009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57200" rtl="0">
              <a:spcBef>
                <a:spcPts val="0"/>
              </a:spcBef>
              <a:buClr>
                <a:srgbClr val="999999"/>
              </a:buClr>
              <a:buSzPct val="100000"/>
              <a:buFont typeface="Arial"/>
              <a:buAutoNum type="romanUcPeriod"/>
            </a:pPr>
            <a:r>
              <a:rPr lang="en" sz="3600">
                <a:solidFill>
                  <a:srgbClr val="999999"/>
                </a:solidFill>
              </a:rPr>
              <a:t>Knowledge extraction</a:t>
            </a:r>
          </a:p>
          <a:p>
            <a:pPr lvl="0" rtl="0">
              <a:spcBef>
                <a:spcPts val="0"/>
              </a:spcBef>
              <a:buNone/>
            </a:pPr>
            <a:endParaRPr sz="3600"/>
          </a:p>
          <a:p>
            <a:pPr lvl="0" rtl="0">
              <a:spcBef>
                <a:spcPts val="0"/>
              </a:spcBef>
              <a:buNone/>
            </a:pPr>
            <a:endParaRPr sz="3600"/>
          </a:p>
          <a:p>
            <a:pPr lvl="0" rtl="0">
              <a:spcBef>
                <a:spcPts val="0"/>
              </a:spcBef>
              <a:buNone/>
            </a:pPr>
            <a:endParaRPr sz="3600"/>
          </a:p>
          <a:p>
            <a:pPr marL="457200" lvl="0" indent="-457200" rtl="0">
              <a:spcBef>
                <a:spcPts val="0"/>
              </a:spcBef>
              <a:buClr>
                <a:srgbClr val="999999"/>
              </a:buClr>
              <a:buSzPct val="100000"/>
              <a:buFont typeface="Arial"/>
              <a:buAutoNum type="romanUcPeriod"/>
            </a:pPr>
            <a:r>
              <a:rPr lang="en" sz="3600">
                <a:solidFill>
                  <a:srgbClr val="999999"/>
                </a:solidFill>
              </a:rPr>
              <a:t>Knowledge fusion</a:t>
            </a:r>
          </a:p>
          <a:p>
            <a:pPr lvl="0" rtl="0">
              <a:spcBef>
                <a:spcPts val="0"/>
              </a:spcBef>
              <a:buNone/>
            </a:pPr>
            <a:endParaRPr sz="3600"/>
          </a:p>
          <a:p>
            <a:pPr lvl="0" rtl="0">
              <a:spcBef>
                <a:spcPts val="0"/>
              </a:spcBef>
              <a:buNone/>
            </a:pPr>
            <a:endParaRPr sz="3600"/>
          </a:p>
          <a:p>
            <a:pPr marL="457200" lvl="0" indent="-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romanUcPeriod"/>
            </a:pPr>
            <a:r>
              <a:rPr lang="en" sz="3600"/>
              <a:t>Interesting applications</a:t>
            </a:r>
          </a:p>
          <a:p>
            <a:pPr lvl="0" rtl="0">
              <a:spcBef>
                <a:spcPts val="0"/>
              </a:spcBef>
              <a:buNone/>
            </a:pPr>
            <a:endParaRPr sz="3600"/>
          </a:p>
        </p:txBody>
      </p:sp>
      <p:pic>
        <p:nvPicPr>
          <p:cNvPr id="455" name="Shape 4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0950" y="2162750"/>
            <a:ext cx="3544005" cy="150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Shape 4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825" y="1619591"/>
            <a:ext cx="458724" cy="59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Shape 4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852366"/>
            <a:ext cx="458724" cy="59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Shape 4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720" y="5486075"/>
            <a:ext cx="458724" cy="45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Shape 4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4425" y="3915975"/>
            <a:ext cx="2925000" cy="161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Shape 4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7026" y="3795132"/>
            <a:ext cx="396724" cy="731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Shape 4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001" y="5349557"/>
            <a:ext cx="396724" cy="731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 txBox="1">
            <a:spLocks noGrp="1"/>
          </p:cNvSpPr>
          <p:nvPr>
            <p:ph type="title"/>
          </p:nvPr>
        </p:nvSpPr>
        <p:spPr>
          <a:xfrm>
            <a:off x="457200" y="17750"/>
            <a:ext cx="86868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Usage of Probabilistic Knowledge</a:t>
            </a:r>
          </a:p>
        </p:txBody>
      </p:sp>
      <p:pic>
        <p:nvPicPr>
          <p:cNvPr id="467" name="Shape 4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31300"/>
            <a:ext cx="8229599" cy="25350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8" name="Shape 468"/>
          <p:cNvGrpSpPr/>
          <p:nvPr/>
        </p:nvGrpSpPr>
        <p:grpSpPr>
          <a:xfrm>
            <a:off x="605700" y="1758450"/>
            <a:ext cx="3364500" cy="4656550"/>
            <a:chOff x="605700" y="1758450"/>
            <a:chExt cx="3364500" cy="4656550"/>
          </a:xfrm>
        </p:grpSpPr>
        <p:sp>
          <p:nvSpPr>
            <p:cNvPr id="469" name="Shape 469"/>
            <p:cNvSpPr/>
            <p:nvPr/>
          </p:nvSpPr>
          <p:spPr>
            <a:xfrm>
              <a:off x="1127375" y="1758450"/>
              <a:ext cx="2272199" cy="2535000"/>
            </a:xfrm>
            <a:prstGeom prst="ellipse">
              <a:avLst/>
            </a:prstGeom>
            <a:noFill/>
            <a:ln w="76200" cap="flat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70" name="Shape 470"/>
            <p:cNvSpPr/>
            <p:nvPr/>
          </p:nvSpPr>
          <p:spPr>
            <a:xfrm>
              <a:off x="605700" y="4636900"/>
              <a:ext cx="3364500" cy="1778100"/>
            </a:xfrm>
            <a:prstGeom prst="wedgeRectCallout">
              <a:avLst>
                <a:gd name="adj1" fmla="val 9995"/>
                <a:gd name="adj2" fmla="val -82965"/>
              </a:avLst>
            </a:prstGeom>
            <a:solidFill>
              <a:srgbClr val="F4CC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000"/>
                <a:t>Negative training examples, and</a:t>
              </a:r>
              <a:r>
                <a:rPr lang="en" sz="3000">
                  <a:solidFill>
                    <a:srgbClr val="FF0000"/>
                  </a:solidFill>
                </a:rPr>
                <a:t> MANY EXCITING APPLICATIONS!!</a:t>
              </a:r>
            </a:p>
          </p:txBody>
        </p:sp>
      </p:grpSp>
      <p:sp>
        <p:nvSpPr>
          <p:cNvPr id="471" name="Shape 471"/>
          <p:cNvSpPr txBox="1">
            <a:spLocks noGrp="1"/>
          </p:cNvSpPr>
          <p:nvPr>
            <p:ph type="body" idx="1"/>
          </p:nvPr>
        </p:nvSpPr>
        <p:spPr>
          <a:xfrm>
            <a:off x="3972175" y="4448925"/>
            <a:ext cx="4767300" cy="2124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000"/>
              <a:t>Source errors: trustworthiness evaluation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000"/>
              <a:t>Extraction errors: </a:t>
            </a:r>
            <a:br>
              <a:rPr lang="en" sz="3000"/>
            </a:br>
            <a:r>
              <a:rPr lang="en" sz="3000"/>
              <a:t>data abnormality diagnosis</a:t>
            </a:r>
          </a:p>
        </p:txBody>
      </p:sp>
      <p:pic>
        <p:nvPicPr>
          <p:cNvPr id="472" name="Shape 4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9071" y="5781100"/>
            <a:ext cx="458724" cy="45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Shape 4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0076" y="4296432"/>
            <a:ext cx="396724" cy="731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40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533400" rtl="0">
              <a:spcBef>
                <a:spcPts val="0"/>
              </a:spcBef>
              <a:buClr>
                <a:srgbClr val="333336"/>
              </a:buClr>
              <a:buSzPct val="100000"/>
              <a:buFont typeface="Arial"/>
              <a:buChar char="●"/>
            </a:pPr>
            <a:r>
              <a:rPr lang="en" sz="4800">
                <a:solidFill>
                  <a:srgbClr val="333336"/>
                </a:solidFill>
                <a:latin typeface="Arial"/>
                <a:ea typeface="Arial"/>
                <a:cs typeface="Arial"/>
                <a:sym typeface="Arial"/>
              </a:rPr>
              <a:t>What we have now</a:t>
            </a:r>
          </a:p>
          <a:p>
            <a:pPr marL="914400" lvl="1" indent="-457200" rtl="0">
              <a:spcBef>
                <a:spcPts val="0"/>
              </a:spcBef>
              <a:buClr>
                <a:srgbClr val="333336"/>
              </a:buClr>
              <a:buSzPct val="100000"/>
              <a:buFont typeface="Courier New"/>
              <a:buChar char="o"/>
            </a:pPr>
            <a:r>
              <a:rPr lang="en" sz="3600">
                <a:solidFill>
                  <a:srgbClr val="333336"/>
                </a:solidFill>
                <a:latin typeface="Arial"/>
                <a:ea typeface="Arial"/>
                <a:cs typeface="Arial"/>
                <a:sym typeface="Arial"/>
              </a:rPr>
              <a:t>Page Rank: links between Websites/Webpages</a:t>
            </a:r>
          </a:p>
          <a:p>
            <a:pPr marL="914400" lvl="1" indent="-457200" rtl="0">
              <a:spcBef>
                <a:spcPts val="0"/>
              </a:spcBef>
              <a:buClr>
                <a:srgbClr val="333336"/>
              </a:buClr>
              <a:buSzPct val="100000"/>
              <a:buFont typeface="Courier New"/>
              <a:buChar char="o"/>
            </a:pPr>
            <a:r>
              <a:rPr lang="en" sz="3600">
                <a:solidFill>
                  <a:srgbClr val="333336"/>
                </a:solidFill>
                <a:latin typeface="Arial"/>
                <a:ea typeface="Arial"/>
                <a:cs typeface="Arial"/>
                <a:sym typeface="Arial"/>
              </a:rPr>
              <a:t>Log based: search log and click-through rate</a:t>
            </a:r>
          </a:p>
          <a:p>
            <a:pPr marL="914400" lvl="1" indent="-457200" rtl="0">
              <a:spcBef>
                <a:spcPts val="0"/>
              </a:spcBef>
              <a:buClr>
                <a:srgbClr val="333336"/>
              </a:buClr>
              <a:buSzPct val="100000"/>
              <a:buFont typeface="Courier New"/>
              <a:buChar char="o"/>
            </a:pPr>
            <a:r>
              <a:rPr lang="en" sz="3600">
                <a:solidFill>
                  <a:srgbClr val="333336"/>
                </a:solidFill>
                <a:latin typeface="Arial"/>
                <a:ea typeface="Arial"/>
                <a:cs typeface="Arial"/>
                <a:sym typeface="Arial"/>
              </a:rPr>
              <a:t>Web spam</a:t>
            </a:r>
          </a:p>
          <a:p>
            <a:pPr marL="914400" lvl="1" indent="-457200" rtl="0">
              <a:spcBef>
                <a:spcPts val="0"/>
              </a:spcBef>
              <a:buClr>
                <a:srgbClr val="333336"/>
              </a:buClr>
              <a:buSzPct val="100000"/>
              <a:buFont typeface="Courier New"/>
              <a:buChar char="o"/>
            </a:pPr>
            <a:r>
              <a:rPr lang="en" sz="3600">
                <a:solidFill>
                  <a:srgbClr val="333336"/>
                </a:solidFill>
                <a:latin typeface="Arial"/>
                <a:ea typeface="Arial"/>
                <a:cs typeface="Arial"/>
                <a:sym typeface="Arial"/>
              </a:rPr>
              <a:t>etc.</a:t>
            </a:r>
          </a:p>
          <a:p>
            <a:pPr>
              <a:spcBef>
                <a:spcPts val="0"/>
              </a:spcBef>
              <a:buNone/>
            </a:pPr>
            <a:endParaRPr sz="3600"/>
          </a:p>
        </p:txBody>
      </p:sp>
      <p:sp>
        <p:nvSpPr>
          <p:cNvPr id="479" name="Shape 479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l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Application I. A New Angle to Evaluate Web Source Quality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Popular Sources w. High Page Rank May Spread Gossip</a:t>
            </a:r>
          </a:p>
        </p:txBody>
      </p:sp>
      <p:sp>
        <p:nvSpPr>
          <p:cNvPr id="485" name="Shape 485"/>
          <p:cNvSpPr txBox="1"/>
          <p:nvPr/>
        </p:nvSpPr>
        <p:spPr>
          <a:xfrm>
            <a:off x="457200" y="3113400"/>
            <a:ext cx="2881199" cy="6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http://www.ebizmba.com/articles/gossip-websites</a:t>
            </a:r>
          </a:p>
        </p:txBody>
      </p:sp>
      <p:sp>
        <p:nvSpPr>
          <p:cNvPr id="486" name="Shape 486"/>
          <p:cNvSpPr txBox="1"/>
          <p:nvPr/>
        </p:nvSpPr>
        <p:spPr>
          <a:xfrm>
            <a:off x="350100" y="1772962"/>
            <a:ext cx="30954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14 out of 15 Gossip Websites have high page rank</a:t>
            </a:r>
          </a:p>
        </p:txBody>
      </p:sp>
      <p:graphicFrame>
        <p:nvGraphicFramePr>
          <p:cNvPr id="487" name="Shape 487"/>
          <p:cNvGraphicFramePr/>
          <p:nvPr/>
        </p:nvGraphicFramePr>
        <p:xfrm>
          <a:off x="3758625" y="1339950"/>
          <a:ext cx="2118600" cy="5485950"/>
        </p:xfrm>
        <a:graphic>
          <a:graphicData uri="http://schemas.openxmlformats.org/drawingml/2006/table">
            <a:tbl>
              <a:tblPr>
                <a:noFill/>
                <a:tableStyleId>{75C3D152-2185-4BED-A058-2490AF303C01}</a:tableStyleId>
              </a:tblPr>
              <a:tblGrid>
                <a:gridCol w="2118600"/>
              </a:tblGrid>
              <a:tr h="351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Domain</a:t>
                      </a:r>
                    </a:p>
                  </a:txBody>
                  <a:tcPr marL="91425" marR="91425" marT="91425" marB="91425"/>
                </a:tc>
              </a:tr>
              <a:tr h="351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www.eonline.com</a:t>
                      </a:r>
                    </a:p>
                  </a:txBody>
                  <a:tcPr marL="91425" marR="91425" marT="91425" marB="91425"/>
                </a:tc>
              </a:tr>
              <a:tr h="351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perezhilton.com</a:t>
                      </a:r>
                    </a:p>
                  </a:txBody>
                  <a:tcPr marL="91425" marR="91425" marT="91425" marB="91425"/>
                </a:tc>
              </a:tr>
              <a:tr h="351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radaronline.com</a:t>
                      </a:r>
                    </a:p>
                  </a:txBody>
                  <a:tcPr marL="91425" marR="91425" marT="91425" marB="91425"/>
                </a:tc>
              </a:tr>
              <a:tr h="351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www.zimbio.com</a:t>
                      </a:r>
                    </a:p>
                  </a:txBody>
                  <a:tcPr marL="91425" marR="91425" marT="91425" marB="91425"/>
                </a:tc>
              </a:tr>
              <a:tr h="351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mediatakeout.com</a:t>
                      </a:r>
                    </a:p>
                  </a:txBody>
                  <a:tcPr marL="91425" marR="91425" marT="91425" marB="91425"/>
                </a:tc>
              </a:tr>
              <a:tr h="351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gawker.com</a:t>
                      </a:r>
                    </a:p>
                  </a:txBody>
                  <a:tcPr marL="91425" marR="91425" marT="91425" marB="91425"/>
                </a:tc>
              </a:tr>
              <a:tr h="351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www.popsugar.com</a:t>
                      </a:r>
                    </a:p>
                  </a:txBody>
                  <a:tcPr marL="91425" marR="91425" marT="91425" marB="91425"/>
                </a:tc>
              </a:tr>
              <a:tr h="351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www.people.com</a:t>
                      </a:r>
                    </a:p>
                  </a:txBody>
                  <a:tcPr marL="91425" marR="91425" marT="91425" marB="91425"/>
                </a:tc>
              </a:tr>
              <a:tr h="351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www.tmz.com</a:t>
                      </a:r>
                    </a:p>
                  </a:txBody>
                  <a:tcPr marL="91425" marR="91425" marT="91425" marB="91425"/>
                </a:tc>
              </a:tr>
              <a:tr h="351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www.fishwrapper.com</a:t>
                      </a:r>
                    </a:p>
                  </a:txBody>
                  <a:tcPr marL="91425" marR="91425" marT="91425" marB="91425"/>
                </a:tc>
              </a:tr>
              <a:tr h="351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celebrity.yahoo.com</a:t>
                      </a:r>
                    </a:p>
                  </a:txBody>
                  <a:tcPr marL="91425" marR="91425" marT="91425" marB="91425"/>
                </a:tc>
              </a:tr>
              <a:tr h="351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wonderwall.msn.com</a:t>
                      </a:r>
                    </a:p>
                  </a:txBody>
                  <a:tcPr marL="91425" marR="91425" marT="91425" marB="91425"/>
                </a:tc>
              </a:tr>
              <a:tr h="351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hollywoodlife.com</a:t>
                      </a:r>
                    </a:p>
                  </a:txBody>
                  <a:tcPr marL="91425" marR="91425" marT="91425" marB="91425"/>
                </a:tc>
              </a:tr>
              <a:tr h="351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www.wetpaint.com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>
            <a:spLocks noGrp="1"/>
          </p:cNvSpPr>
          <p:nvPr>
            <p:ph type="title"/>
          </p:nvPr>
        </p:nvSpPr>
        <p:spPr>
          <a:xfrm>
            <a:off x="457200" y="17750"/>
            <a:ext cx="8569499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Tale Sources w. Low Page Rank May Provide Valuable Info</a:t>
            </a:r>
          </a:p>
        </p:txBody>
      </p:sp>
      <p:pic>
        <p:nvPicPr>
          <p:cNvPr id="493" name="Shape 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900" y="1567675"/>
            <a:ext cx="3950324" cy="25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Shape 4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0225" y="1567674"/>
            <a:ext cx="3709790" cy="259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Shape 4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975" y="4163400"/>
            <a:ext cx="3970164" cy="259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Shape 4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0150" y="4204245"/>
            <a:ext cx="3709798" cy="2514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Tale Sources w. Low Page Rank May Provide Valuable Info</a:t>
            </a:r>
          </a:p>
        </p:txBody>
      </p:sp>
      <p:pic>
        <p:nvPicPr>
          <p:cNvPr id="502" name="Shape 5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273" y="1526550"/>
            <a:ext cx="6239150" cy="43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Shape 503"/>
          <p:cNvSpPr txBox="1"/>
          <p:nvPr/>
        </p:nvSpPr>
        <p:spPr>
          <a:xfrm>
            <a:off x="1035300" y="5943600"/>
            <a:ext cx="69209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Good WebAnswer for an award-winning song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Tale Sources w. Low Page Rank May Provide Valuable Info</a:t>
            </a:r>
          </a:p>
        </p:txBody>
      </p:sp>
      <p:pic>
        <p:nvPicPr>
          <p:cNvPr id="509" name="Shape 5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565" y="1576325"/>
            <a:ext cx="5025132" cy="4367275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Shape 510"/>
          <p:cNvSpPr txBox="1"/>
          <p:nvPr/>
        </p:nvSpPr>
        <p:spPr>
          <a:xfrm>
            <a:off x="1187700" y="5943600"/>
            <a:ext cx="69209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Missing WebAnswer for a not-so-popular song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l">
              <a:spcBef>
                <a:spcPts val="0"/>
              </a:spcBef>
              <a:buNone/>
            </a:pPr>
            <a:r>
              <a:rPr lang="en"/>
              <a:t>Using KG in Search</a:t>
            </a:r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378700"/>
            <a:ext cx="8389923" cy="545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1675" y="5629275"/>
            <a:ext cx="4010025" cy="12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Tale Sources w. Low Page Rank May Provide Valuable Info</a:t>
            </a:r>
          </a:p>
        </p:txBody>
      </p:sp>
      <p:pic>
        <p:nvPicPr>
          <p:cNvPr id="516" name="Shape 5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200" y="1412625"/>
            <a:ext cx="6443603" cy="4368549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Shape 517"/>
          <p:cNvSpPr txBox="1">
            <a:spLocks noGrp="1"/>
          </p:cNvSpPr>
          <p:nvPr>
            <p:ph type="body" idx="1"/>
          </p:nvPr>
        </p:nvSpPr>
        <p:spPr>
          <a:xfrm>
            <a:off x="692725" y="5933575"/>
            <a:ext cx="8556600" cy="811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Very precise info on guitar players but low Page Rank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Application I. A New Angle to Evaluate Web Source Quality</a:t>
            </a:r>
          </a:p>
        </p:txBody>
      </p:sp>
      <p:pic>
        <p:nvPicPr>
          <p:cNvPr id="523" name="Shape 5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521875"/>
            <a:ext cx="5251850" cy="5174199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Shape 524"/>
          <p:cNvSpPr/>
          <p:nvPr/>
        </p:nvSpPr>
        <p:spPr>
          <a:xfrm>
            <a:off x="5937150" y="3639325"/>
            <a:ext cx="719699" cy="66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80000"/>
          </a:solidFill>
          <a:ln w="19050" cap="flat">
            <a:solidFill>
              <a:srgbClr val="5F61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525" name="Shape 525"/>
          <p:cNvGraphicFramePr/>
          <p:nvPr/>
        </p:nvGraphicFramePr>
        <p:xfrm>
          <a:off x="6656850" y="1770534"/>
          <a:ext cx="1045950" cy="4358309"/>
        </p:xfrm>
        <a:graphic>
          <a:graphicData uri="http://schemas.openxmlformats.org/drawingml/2006/table">
            <a:tbl>
              <a:tblPr>
                <a:noFill/>
                <a:tableStyleId>{49759D04-092D-4FF0-A0C3-51CB76DA4DD2}</a:tableStyleId>
              </a:tblPr>
              <a:tblGrid>
                <a:gridCol w="1045950"/>
              </a:tblGrid>
              <a:tr h="3962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Fact 1</a:t>
                      </a:r>
                    </a:p>
                  </a:txBody>
                  <a:tcPr marL="91425" marR="91425" marT="91425" marB="91425"/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Fact 2</a:t>
                      </a:r>
                    </a:p>
                  </a:txBody>
                  <a:tcPr marL="91425" marR="91425" marT="91425" marB="91425"/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Fact 3</a:t>
                      </a:r>
                    </a:p>
                  </a:txBody>
                  <a:tcPr marL="91425" marR="91425" marT="91425" marB="91425"/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Fact 4</a:t>
                      </a:r>
                    </a:p>
                  </a:txBody>
                  <a:tcPr marL="91425" marR="91425" marT="91425" marB="91425"/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Fact 5</a:t>
                      </a:r>
                    </a:p>
                  </a:txBody>
                  <a:tcPr marL="91425" marR="91425" marT="91425" marB="91425"/>
                </a:tc>
              </a:tr>
              <a:tr h="3962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Fact 6</a:t>
                      </a:r>
                    </a:p>
                  </a:txBody>
                  <a:tcPr marL="91425" marR="91425" marT="91425" marB="91425"/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Fact 7</a:t>
                      </a:r>
                    </a:p>
                  </a:txBody>
                  <a:tcPr marL="91425" marR="91425" marT="91425" marB="91425"/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Fact 8</a:t>
                      </a:r>
                    </a:p>
                  </a:txBody>
                  <a:tcPr marL="91425" marR="91425" marT="91425" marB="91425"/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Fact 9</a:t>
                      </a:r>
                    </a:p>
                  </a:txBody>
                  <a:tcPr marL="91425" marR="91425" marT="91425" marB="91425"/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Fact 10</a:t>
                      </a:r>
                    </a:p>
                  </a:txBody>
                  <a:tcPr marL="91425" marR="91425" marT="91425" marB="91425"/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526" name="Shape 526"/>
          <p:cNvGraphicFramePr/>
          <p:nvPr/>
        </p:nvGraphicFramePr>
        <p:xfrm>
          <a:off x="6656850" y="6097870"/>
          <a:ext cx="1614600" cy="461925"/>
        </p:xfrm>
        <a:graphic>
          <a:graphicData uri="http://schemas.openxmlformats.org/drawingml/2006/table">
            <a:tbl>
              <a:tblPr>
                <a:noFill/>
                <a:tableStyleId>{128693F1-951E-4ECD-ACD3-1D5E990CF83F}</a:tableStyleId>
              </a:tblPr>
              <a:tblGrid>
                <a:gridCol w="1042250"/>
                <a:gridCol w="572350"/>
              </a:tblGrid>
              <a:tr h="4619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rgbClr val="1155CC"/>
                          </a:solidFill>
                        </a:rPr>
                        <a:t>Accu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rgbClr val="1155CC"/>
                          </a:solidFill>
                        </a:rPr>
                        <a:t>0.7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527" name="Shape 527"/>
          <p:cNvGraphicFramePr/>
          <p:nvPr/>
        </p:nvGraphicFramePr>
        <p:xfrm>
          <a:off x="7702800" y="1767175"/>
          <a:ext cx="571900" cy="4358309"/>
        </p:xfrm>
        <a:graphic>
          <a:graphicData uri="http://schemas.openxmlformats.org/drawingml/2006/table">
            <a:tbl>
              <a:tblPr>
                <a:noFill/>
                <a:tableStyleId>{57408FF6-A188-43E5-BF68-2D1372DB344B}</a:tableStyleId>
              </a:tblPr>
              <a:tblGrid>
                <a:gridCol w="571900"/>
              </a:tblGrid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rgbClr val="00FF00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rgbClr val="00FF00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rgbClr val="FF0000"/>
                          </a:solidFill>
                        </a:rPr>
                        <a:t>✘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rgbClr val="00FF00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rgbClr val="FF0000"/>
                          </a:solidFill>
                        </a:rPr>
                        <a:t>✘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rgbClr val="00FF00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rgbClr val="00FF00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rgbClr val="00FF00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rgbClr val="00FF00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rgbClr val="FF0000"/>
                          </a:solidFill>
                        </a:rPr>
                        <a:t>✘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Application I. A New Angle to Evaluate Web Source Quality</a:t>
            </a:r>
          </a:p>
        </p:txBody>
      </p:sp>
      <p:pic>
        <p:nvPicPr>
          <p:cNvPr id="533" name="Shape 5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521875"/>
            <a:ext cx="5251850" cy="5174199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Shape 534"/>
          <p:cNvSpPr/>
          <p:nvPr/>
        </p:nvSpPr>
        <p:spPr>
          <a:xfrm>
            <a:off x="5937150" y="3639325"/>
            <a:ext cx="719699" cy="66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80000"/>
          </a:solidFill>
          <a:ln w="19050" cap="flat">
            <a:solidFill>
              <a:srgbClr val="5F61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535" name="Shape 535"/>
          <p:cNvGraphicFramePr/>
          <p:nvPr/>
        </p:nvGraphicFramePr>
        <p:xfrm>
          <a:off x="6656850" y="1770534"/>
          <a:ext cx="1045950" cy="4358309"/>
        </p:xfrm>
        <a:graphic>
          <a:graphicData uri="http://schemas.openxmlformats.org/drawingml/2006/table">
            <a:tbl>
              <a:tblPr>
                <a:noFill/>
                <a:tableStyleId>{FD325F3E-0133-429E-9D6B-F5CA9471A313}</a:tableStyleId>
              </a:tblPr>
              <a:tblGrid>
                <a:gridCol w="1045950"/>
              </a:tblGrid>
              <a:tr h="3962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Fact 1</a:t>
                      </a:r>
                    </a:p>
                  </a:txBody>
                  <a:tcPr marL="91425" marR="91425" marT="91425" marB="91425"/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Fact 2</a:t>
                      </a:r>
                    </a:p>
                  </a:txBody>
                  <a:tcPr marL="91425" marR="91425" marT="91425" marB="91425"/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Fact 3</a:t>
                      </a:r>
                    </a:p>
                  </a:txBody>
                  <a:tcPr marL="91425" marR="91425" marT="91425" marB="91425"/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Fact 4</a:t>
                      </a:r>
                    </a:p>
                  </a:txBody>
                  <a:tcPr marL="91425" marR="91425" marT="91425" marB="91425"/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Fact 5</a:t>
                      </a:r>
                    </a:p>
                  </a:txBody>
                  <a:tcPr marL="91425" marR="91425" marT="91425" marB="91425"/>
                </a:tc>
              </a:tr>
              <a:tr h="3962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Fact 6</a:t>
                      </a:r>
                    </a:p>
                  </a:txBody>
                  <a:tcPr marL="91425" marR="91425" marT="91425" marB="91425"/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Fact 7</a:t>
                      </a:r>
                    </a:p>
                  </a:txBody>
                  <a:tcPr marL="91425" marR="91425" marT="91425" marB="91425"/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Fact 8</a:t>
                      </a:r>
                    </a:p>
                  </a:txBody>
                  <a:tcPr marL="91425" marR="91425" marT="91425" marB="91425"/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Fact 9</a:t>
                      </a:r>
                    </a:p>
                  </a:txBody>
                  <a:tcPr marL="91425" marR="91425" marT="91425" marB="91425"/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Fact 10</a:t>
                      </a:r>
                    </a:p>
                  </a:txBody>
                  <a:tcPr marL="91425" marR="91425" marT="91425" marB="91425"/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536" name="Shape 536"/>
          <p:cNvGraphicFramePr/>
          <p:nvPr/>
        </p:nvGraphicFramePr>
        <p:xfrm>
          <a:off x="6656850" y="6097870"/>
          <a:ext cx="1614600" cy="461925"/>
        </p:xfrm>
        <a:graphic>
          <a:graphicData uri="http://schemas.openxmlformats.org/drawingml/2006/table">
            <a:tbl>
              <a:tblPr>
                <a:noFill/>
                <a:tableStyleId>{6B26D624-5957-4ED2-AC72-A8125E5806AE}</a:tableStyleId>
              </a:tblPr>
              <a:tblGrid>
                <a:gridCol w="1042250"/>
                <a:gridCol w="572350"/>
              </a:tblGrid>
              <a:tr h="4619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rgbClr val="1155CC"/>
                          </a:solidFill>
                        </a:rPr>
                        <a:t>Accu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rgbClr val="1155CC"/>
                          </a:solidFill>
                        </a:rPr>
                        <a:t>0.7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537" name="Shape 537"/>
          <p:cNvGraphicFramePr/>
          <p:nvPr/>
        </p:nvGraphicFramePr>
        <p:xfrm>
          <a:off x="7702800" y="1767175"/>
          <a:ext cx="571900" cy="4358309"/>
        </p:xfrm>
        <a:graphic>
          <a:graphicData uri="http://schemas.openxmlformats.org/drawingml/2006/table">
            <a:tbl>
              <a:tblPr>
                <a:noFill/>
                <a:tableStyleId>{24EE88EB-E096-4D6B-BEA2-DBABAEB5EF7E}</a:tableStyleId>
              </a:tblPr>
              <a:tblGrid>
                <a:gridCol w="571900"/>
              </a:tblGrid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rgbClr val="00FF00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rgbClr val="00FF00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rgbClr val="FF0000"/>
                          </a:solidFill>
                        </a:rPr>
                        <a:t>✘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rgbClr val="00FF00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rgbClr val="FF0000"/>
                          </a:solidFill>
                        </a:rPr>
                        <a:t>✘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rgbClr val="00FF00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rgbClr val="00FF00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rgbClr val="00FF00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rgbClr val="00FF00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rgbClr val="FF0000"/>
                          </a:solidFill>
                        </a:rPr>
                        <a:t>✘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538" name="Shape 538"/>
          <p:cNvGraphicFramePr/>
          <p:nvPr/>
        </p:nvGraphicFramePr>
        <p:xfrm>
          <a:off x="6656850" y="1770534"/>
          <a:ext cx="1045950" cy="4358309"/>
        </p:xfrm>
        <a:graphic>
          <a:graphicData uri="http://schemas.openxmlformats.org/drawingml/2006/table">
            <a:tbl>
              <a:tblPr>
                <a:noFill/>
                <a:tableStyleId>{2D923ED9-85CA-420B-AE3B-A38C6E3EC273}</a:tableStyleId>
              </a:tblPr>
              <a:tblGrid>
                <a:gridCol w="1045950"/>
              </a:tblGrid>
              <a:tr h="3962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Triple 1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333336"/>
                          </a:solidFill>
                        </a:rPr>
                        <a:t>Triple</a:t>
                      </a:r>
                      <a:r>
                        <a:rPr lang="en"/>
                        <a:t> 2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333336"/>
                          </a:solidFill>
                        </a:rPr>
                        <a:t>Triple</a:t>
                      </a:r>
                      <a:r>
                        <a:rPr lang="en"/>
                        <a:t> 3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333336"/>
                          </a:solidFill>
                        </a:rPr>
                        <a:t>Triple</a:t>
                      </a:r>
                      <a:r>
                        <a:rPr lang="en"/>
                        <a:t> 4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333336"/>
                          </a:solidFill>
                        </a:rPr>
                        <a:t>Triple</a:t>
                      </a:r>
                      <a:r>
                        <a:rPr lang="en"/>
                        <a:t> 5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333336"/>
                          </a:solidFill>
                        </a:rPr>
                        <a:t>Triple</a:t>
                      </a:r>
                      <a:r>
                        <a:rPr lang="en"/>
                        <a:t> 6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333336"/>
                          </a:solidFill>
                        </a:rPr>
                        <a:t>Triple</a:t>
                      </a:r>
                      <a:r>
                        <a:rPr lang="en"/>
                        <a:t> 7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333336"/>
                          </a:solidFill>
                        </a:rPr>
                        <a:t>Triple</a:t>
                      </a:r>
                      <a:r>
                        <a:rPr lang="en"/>
                        <a:t> 8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333336"/>
                          </a:solidFill>
                        </a:rPr>
                        <a:t>Triple</a:t>
                      </a:r>
                      <a:r>
                        <a:rPr lang="en"/>
                        <a:t> 9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333336"/>
                          </a:solidFill>
                        </a:rPr>
                        <a:t>Triple</a:t>
                      </a:r>
                      <a:r>
                        <a:rPr lang="en"/>
                        <a:t> 10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39" name="Shape 539"/>
          <p:cNvGraphicFramePr/>
          <p:nvPr/>
        </p:nvGraphicFramePr>
        <p:xfrm>
          <a:off x="7702800" y="1767175"/>
          <a:ext cx="571900" cy="4358309"/>
        </p:xfrm>
        <a:graphic>
          <a:graphicData uri="http://schemas.openxmlformats.org/drawingml/2006/table">
            <a:tbl>
              <a:tblPr>
                <a:noFill/>
                <a:tableStyleId>{E157F332-1E45-4668-9D46-614C82E568AB}</a:tableStyleId>
              </a:tblPr>
              <a:tblGrid>
                <a:gridCol w="571900"/>
              </a:tblGrid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1.0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0.9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0.3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0.8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0.4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0.8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0.9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1.0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0.7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0.2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40" name="Shape 540"/>
          <p:cNvSpPr/>
          <p:nvPr/>
        </p:nvSpPr>
        <p:spPr>
          <a:xfrm>
            <a:off x="6329425" y="1377800"/>
            <a:ext cx="2657999" cy="1660199"/>
          </a:xfrm>
          <a:prstGeom prst="wedgeRectCallout">
            <a:avLst>
              <a:gd name="adj1" fmla="val -8796"/>
              <a:gd name="adj2" fmla="val 70139"/>
            </a:avLst>
          </a:prstGeom>
          <a:solidFill>
            <a:srgbClr val="9FC5E8"/>
          </a:solidFill>
          <a:ln w="19050" cap="flat">
            <a:solidFill>
              <a:srgbClr val="5F61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How to decide if a triple is indeed </a:t>
            </a:r>
            <a:r>
              <a:rPr lang="en" sz="2000">
                <a:solidFill>
                  <a:srgbClr val="333336"/>
                </a:solidFill>
              </a:rPr>
              <a:t>claimed</a:t>
            </a:r>
            <a:r>
              <a:rPr lang="en" sz="2000"/>
              <a:t> by the source instead of an </a:t>
            </a:r>
            <a:r>
              <a:rPr lang="en" sz="2000" i="1"/>
              <a:t>extraction error</a:t>
            </a:r>
            <a:r>
              <a:rPr lang="en" sz="2000"/>
              <a:t>?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Application I. A New Angle to Evaluate Web Source Quality</a:t>
            </a:r>
          </a:p>
        </p:txBody>
      </p:sp>
      <p:pic>
        <p:nvPicPr>
          <p:cNvPr id="546" name="Shape 5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521875"/>
            <a:ext cx="5251850" cy="5174199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Shape 547"/>
          <p:cNvSpPr/>
          <p:nvPr/>
        </p:nvSpPr>
        <p:spPr>
          <a:xfrm>
            <a:off x="5937150" y="3639325"/>
            <a:ext cx="719699" cy="66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80000"/>
          </a:solidFill>
          <a:ln w="19050" cap="flat">
            <a:solidFill>
              <a:srgbClr val="5F61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548" name="Shape 548"/>
          <p:cNvGraphicFramePr/>
          <p:nvPr/>
        </p:nvGraphicFramePr>
        <p:xfrm>
          <a:off x="6656850" y="1770534"/>
          <a:ext cx="1045950" cy="4358309"/>
        </p:xfrm>
        <a:graphic>
          <a:graphicData uri="http://schemas.openxmlformats.org/drawingml/2006/table">
            <a:tbl>
              <a:tblPr>
                <a:noFill/>
                <a:tableStyleId>{8EED791E-C268-4B58-83CB-0FF4FF094D8E}</a:tableStyleId>
              </a:tblPr>
              <a:tblGrid>
                <a:gridCol w="1045950"/>
              </a:tblGrid>
              <a:tr h="3962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Fact 1</a:t>
                      </a:r>
                    </a:p>
                  </a:txBody>
                  <a:tcPr marL="91425" marR="91425" marT="91425" marB="91425"/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Fact 2</a:t>
                      </a:r>
                    </a:p>
                  </a:txBody>
                  <a:tcPr marL="91425" marR="91425" marT="91425" marB="91425"/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Fact 3</a:t>
                      </a:r>
                    </a:p>
                  </a:txBody>
                  <a:tcPr marL="91425" marR="91425" marT="91425" marB="91425"/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Fact 4</a:t>
                      </a:r>
                    </a:p>
                  </a:txBody>
                  <a:tcPr marL="91425" marR="91425" marT="91425" marB="91425"/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Fact 5</a:t>
                      </a:r>
                    </a:p>
                  </a:txBody>
                  <a:tcPr marL="91425" marR="91425" marT="91425" marB="91425"/>
                </a:tc>
              </a:tr>
              <a:tr h="3962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Fact 6</a:t>
                      </a:r>
                    </a:p>
                  </a:txBody>
                  <a:tcPr marL="91425" marR="91425" marT="91425" marB="91425"/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Fact 7</a:t>
                      </a:r>
                    </a:p>
                  </a:txBody>
                  <a:tcPr marL="91425" marR="91425" marT="91425" marB="91425"/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Fact 8</a:t>
                      </a:r>
                    </a:p>
                  </a:txBody>
                  <a:tcPr marL="91425" marR="91425" marT="91425" marB="91425"/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Fact 9</a:t>
                      </a:r>
                    </a:p>
                  </a:txBody>
                  <a:tcPr marL="91425" marR="91425" marT="91425" marB="91425"/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Fact 10</a:t>
                      </a:r>
                    </a:p>
                  </a:txBody>
                  <a:tcPr marL="91425" marR="91425" marT="91425" marB="91425"/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549" name="Shape 549"/>
          <p:cNvGraphicFramePr/>
          <p:nvPr/>
        </p:nvGraphicFramePr>
        <p:xfrm>
          <a:off x="6656850" y="6097870"/>
          <a:ext cx="1614600" cy="461925"/>
        </p:xfrm>
        <a:graphic>
          <a:graphicData uri="http://schemas.openxmlformats.org/drawingml/2006/table">
            <a:tbl>
              <a:tblPr>
                <a:noFill/>
                <a:tableStyleId>{3EC1DBC4-9713-4F6D-88F9-008A69C03F7B}</a:tableStyleId>
              </a:tblPr>
              <a:tblGrid>
                <a:gridCol w="1042250"/>
                <a:gridCol w="572350"/>
              </a:tblGrid>
              <a:tr h="4619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rgbClr val="1155CC"/>
                          </a:solidFill>
                        </a:rPr>
                        <a:t>Accu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rgbClr val="1155CC"/>
                          </a:solidFill>
                        </a:rPr>
                        <a:t>0.7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550" name="Shape 550"/>
          <p:cNvGraphicFramePr/>
          <p:nvPr/>
        </p:nvGraphicFramePr>
        <p:xfrm>
          <a:off x="7702800" y="1767175"/>
          <a:ext cx="571900" cy="4358309"/>
        </p:xfrm>
        <a:graphic>
          <a:graphicData uri="http://schemas.openxmlformats.org/drawingml/2006/table">
            <a:tbl>
              <a:tblPr>
                <a:noFill/>
                <a:tableStyleId>{5A39EF8D-15D7-4664-B1E1-B09735DA6ED0}</a:tableStyleId>
              </a:tblPr>
              <a:tblGrid>
                <a:gridCol w="571900"/>
              </a:tblGrid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rgbClr val="00FF00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rgbClr val="00FF00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rgbClr val="FF0000"/>
                          </a:solidFill>
                        </a:rPr>
                        <a:t>✘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rgbClr val="00FF00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rgbClr val="FF0000"/>
                          </a:solidFill>
                        </a:rPr>
                        <a:t>✘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rgbClr val="00FF00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rgbClr val="00FF00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rgbClr val="00FF00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rgbClr val="00FF00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rgbClr val="FF0000"/>
                          </a:solidFill>
                        </a:rPr>
                        <a:t>✘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551" name="Shape 551"/>
          <p:cNvGraphicFramePr/>
          <p:nvPr/>
        </p:nvGraphicFramePr>
        <p:xfrm>
          <a:off x="6656850" y="1770534"/>
          <a:ext cx="1045950" cy="4358309"/>
        </p:xfrm>
        <a:graphic>
          <a:graphicData uri="http://schemas.openxmlformats.org/drawingml/2006/table">
            <a:tbl>
              <a:tblPr>
                <a:noFill/>
                <a:tableStyleId>{8008FAC1-9BD8-410A-9271-DFFD064E2BD2}</a:tableStyleId>
              </a:tblPr>
              <a:tblGrid>
                <a:gridCol w="1045950"/>
              </a:tblGrid>
              <a:tr h="3962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Triple 1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333336"/>
                          </a:solidFill>
                        </a:rPr>
                        <a:t>Triple</a:t>
                      </a:r>
                      <a:r>
                        <a:rPr lang="en"/>
                        <a:t> 2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333336"/>
                          </a:solidFill>
                        </a:rPr>
                        <a:t>Triple</a:t>
                      </a:r>
                      <a:r>
                        <a:rPr lang="en"/>
                        <a:t> 3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333336"/>
                          </a:solidFill>
                        </a:rPr>
                        <a:t>Triple</a:t>
                      </a:r>
                      <a:r>
                        <a:rPr lang="en"/>
                        <a:t> 4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333336"/>
                          </a:solidFill>
                        </a:rPr>
                        <a:t>Triple</a:t>
                      </a:r>
                      <a:r>
                        <a:rPr lang="en"/>
                        <a:t> 5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333336"/>
                          </a:solidFill>
                        </a:rPr>
                        <a:t>Triple</a:t>
                      </a:r>
                      <a:r>
                        <a:rPr lang="en"/>
                        <a:t> 6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333336"/>
                          </a:solidFill>
                        </a:rPr>
                        <a:t>Triple</a:t>
                      </a:r>
                      <a:r>
                        <a:rPr lang="en"/>
                        <a:t> 7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333336"/>
                          </a:solidFill>
                        </a:rPr>
                        <a:t>Triple</a:t>
                      </a:r>
                      <a:r>
                        <a:rPr lang="en"/>
                        <a:t> 8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333336"/>
                          </a:solidFill>
                        </a:rPr>
                        <a:t>Triple</a:t>
                      </a:r>
                      <a:r>
                        <a:rPr lang="en"/>
                        <a:t> 9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333336"/>
                          </a:solidFill>
                        </a:rPr>
                        <a:t>Triple</a:t>
                      </a:r>
                      <a:r>
                        <a:rPr lang="en"/>
                        <a:t> 10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2" name="Shape 552"/>
          <p:cNvGraphicFramePr/>
          <p:nvPr/>
        </p:nvGraphicFramePr>
        <p:xfrm>
          <a:off x="7702800" y="1767175"/>
          <a:ext cx="571900" cy="4358309"/>
        </p:xfrm>
        <a:graphic>
          <a:graphicData uri="http://schemas.openxmlformats.org/drawingml/2006/table">
            <a:tbl>
              <a:tblPr>
                <a:noFill/>
                <a:tableStyleId>{EE57DFA3-B818-4C79-A9ED-A6AE3621273E}</a:tableStyleId>
              </a:tblPr>
              <a:tblGrid>
                <a:gridCol w="571900"/>
              </a:tblGrid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1.0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0.9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0.3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0.8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0.4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0.8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0.9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1.0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0.7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0.2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3" name="Shape 553"/>
          <p:cNvGraphicFramePr/>
          <p:nvPr/>
        </p:nvGraphicFramePr>
        <p:xfrm>
          <a:off x="8268473" y="1752940"/>
          <a:ext cx="572125" cy="4358309"/>
        </p:xfrm>
        <a:graphic>
          <a:graphicData uri="http://schemas.openxmlformats.org/drawingml/2006/table">
            <a:tbl>
              <a:tblPr>
                <a:noFill/>
                <a:tableStyleId>{273152D4-D202-4EEF-AC5E-0986FC8906F5}</a:tableStyleId>
              </a:tblPr>
              <a:tblGrid>
                <a:gridCol w="572125"/>
              </a:tblGrid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1.0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1.0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1.0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1.0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0.9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0.9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0.8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0.2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0.1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0.1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554" name="Shape 554"/>
          <p:cNvGraphicFramePr/>
          <p:nvPr/>
        </p:nvGraphicFramePr>
        <p:xfrm>
          <a:off x="7659671" y="1211543"/>
          <a:ext cx="1588900" cy="548610"/>
        </p:xfrm>
        <a:graphic>
          <a:graphicData uri="http://schemas.openxmlformats.org/drawingml/2006/table">
            <a:tbl>
              <a:tblPr>
                <a:noFill/>
                <a:tableStyleId>{831F9619-CB3A-4937-BBC8-4A0FECFE11A5}</a:tableStyleId>
              </a:tblPr>
              <a:tblGrid>
                <a:gridCol w="606350"/>
                <a:gridCol w="982550"/>
              </a:tblGrid>
              <a:tr h="456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Triple</a:t>
                      </a:r>
                      <a:br>
                        <a:rPr lang="en" sz="1200" b="1"/>
                      </a:br>
                      <a:r>
                        <a:rPr lang="en" sz="1200" b="1"/>
                        <a:t>Corr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Extraction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Corr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555" name="Shape 555"/>
          <p:cNvGraphicFramePr/>
          <p:nvPr/>
        </p:nvGraphicFramePr>
        <p:xfrm>
          <a:off x="6660748" y="6103174"/>
          <a:ext cx="2189775" cy="457170"/>
        </p:xfrm>
        <a:graphic>
          <a:graphicData uri="http://schemas.openxmlformats.org/drawingml/2006/table">
            <a:tbl>
              <a:tblPr>
                <a:noFill/>
                <a:tableStyleId>{EDC9D530-CC45-4D46-83D7-F1F833BF928C}</a:tableStyleId>
              </a:tblPr>
              <a:tblGrid>
                <a:gridCol w="1046275"/>
                <a:gridCol w="1143500"/>
              </a:tblGrid>
              <a:tr h="4533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rgbClr val="1155CC"/>
                          </a:solidFill>
                        </a:rPr>
                        <a:t>Accu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rgbClr val="1155CC"/>
                          </a:solidFill>
                        </a:rPr>
                        <a:t>0.73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l">
              <a:spcBef>
                <a:spcPts val="0"/>
              </a:spcBef>
              <a:buNone/>
            </a:pPr>
            <a:r>
              <a:rPr lang="en"/>
              <a:t>Sonya Trustworthiness Score</a:t>
            </a:r>
          </a:p>
        </p:txBody>
      </p:sp>
      <p:graphicFrame>
        <p:nvGraphicFramePr>
          <p:cNvPr id="561" name="Shape 561"/>
          <p:cNvGraphicFramePr/>
          <p:nvPr/>
        </p:nvGraphicFramePr>
        <p:xfrm>
          <a:off x="3758625" y="1339950"/>
          <a:ext cx="4385425" cy="5485950"/>
        </p:xfrm>
        <a:graphic>
          <a:graphicData uri="http://schemas.openxmlformats.org/drawingml/2006/table">
            <a:tbl>
              <a:tblPr>
                <a:noFill/>
                <a:tableStyleId>{148DF7CB-3E47-4FDF-A2F4-61DC7C2816B5}</a:tableStyleId>
              </a:tblPr>
              <a:tblGrid>
                <a:gridCol w="2118600"/>
                <a:gridCol w="1146925"/>
                <a:gridCol w="1119900"/>
              </a:tblGrid>
              <a:tr h="351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Domain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#Triples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/>
                        <a:t>Sonya Score</a:t>
                      </a:r>
                    </a:p>
                  </a:txBody>
                  <a:tcPr marL="91425" marR="91425" marT="91425" marB="91425"/>
                </a:tc>
              </a:tr>
              <a:tr h="351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www.eonline.com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12,871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0.363</a:t>
                      </a:r>
                    </a:p>
                  </a:txBody>
                  <a:tcPr marL="91425" marR="91425" marT="91425" marB="91425">
                    <a:solidFill>
                      <a:srgbClr val="CC4125"/>
                    </a:solidFill>
                  </a:tcPr>
                </a:tc>
              </a:tr>
              <a:tr h="351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perezhilton.com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46,912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0.427</a:t>
                      </a:r>
                    </a:p>
                  </a:txBody>
                  <a:tcPr marL="91425" marR="91425" marT="91425" marB="91425">
                    <a:solidFill>
                      <a:srgbClr val="CC4125"/>
                    </a:solidFill>
                  </a:tcPr>
                </a:tc>
              </a:tr>
              <a:tr h="351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radaronline.com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3,530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0.489</a:t>
                      </a:r>
                    </a:p>
                  </a:txBody>
                  <a:tcPr marL="91425" marR="91425" marT="91425" marB="91425">
                    <a:solidFill>
                      <a:srgbClr val="CC4125"/>
                    </a:solidFill>
                  </a:tcPr>
                </a:tc>
              </a:tr>
              <a:tr h="351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www.zimbio.com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2,464,452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0.530</a:t>
                      </a:r>
                    </a:p>
                  </a:txBody>
                  <a:tcPr marL="91425" marR="91425" marT="91425" marB="91425">
                    <a:solidFill>
                      <a:srgbClr val="CC4125"/>
                    </a:solidFill>
                  </a:tcPr>
                </a:tc>
              </a:tr>
              <a:tr h="351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mediatakeout.com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131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0.531</a:t>
                      </a:r>
                    </a:p>
                  </a:txBody>
                  <a:tcPr marL="91425" marR="91425" marT="91425" marB="91425">
                    <a:solidFill>
                      <a:srgbClr val="CC4125"/>
                    </a:solidFill>
                  </a:tcPr>
                </a:tc>
              </a:tr>
              <a:tr h="351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gawker.com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6,055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0.567</a:t>
                      </a:r>
                    </a:p>
                  </a:txBody>
                  <a:tcPr marL="91425" marR="91425" marT="91425" marB="91425">
                    <a:solidFill>
                      <a:srgbClr val="CC4125"/>
                    </a:solidFill>
                  </a:tcPr>
                </a:tc>
              </a:tr>
              <a:tr h="351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www.popsugar.com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1,805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0.576</a:t>
                      </a:r>
                    </a:p>
                  </a:txBody>
                  <a:tcPr marL="91425" marR="91425" marT="91425" marB="91425">
                    <a:solidFill>
                      <a:srgbClr val="CC4125"/>
                    </a:solidFill>
                  </a:tcPr>
                </a:tc>
              </a:tr>
              <a:tr h="351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www.people.com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16,886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0.585</a:t>
                      </a:r>
                    </a:p>
                  </a:txBody>
                  <a:tcPr marL="91425" marR="91425" marT="91425" marB="91425">
                    <a:solidFill>
                      <a:srgbClr val="CC4125"/>
                    </a:solidFill>
                  </a:tcPr>
                </a:tc>
              </a:tr>
              <a:tr h="351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www.tmz.com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8,149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0.621</a:t>
                      </a:r>
                    </a:p>
                  </a:txBody>
                  <a:tcPr marL="91425" marR="91425" marT="91425" marB="91425"/>
                </a:tc>
              </a:tr>
              <a:tr h="351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www.fishwrapper.com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14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0.622</a:t>
                      </a:r>
                    </a:p>
                  </a:txBody>
                  <a:tcPr marL="91425" marR="91425" marT="91425" marB="91425"/>
                </a:tc>
              </a:tr>
              <a:tr h="351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celebrity.yahoo.com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11,187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0.677</a:t>
                      </a:r>
                    </a:p>
                  </a:txBody>
                  <a:tcPr marL="91425" marR="91425" marT="91425" marB="91425"/>
                </a:tc>
              </a:tr>
              <a:tr h="351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wonderwall.msn.com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2,524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0.684</a:t>
                      </a:r>
                    </a:p>
                  </a:txBody>
                  <a:tcPr marL="91425" marR="91425" marT="91425" marB="91425"/>
                </a:tc>
              </a:tr>
              <a:tr h="351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hollywoodlife.com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4,536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0.689</a:t>
                      </a:r>
                    </a:p>
                  </a:txBody>
                  <a:tcPr marL="91425" marR="91425" marT="91425" marB="91425"/>
                </a:tc>
              </a:tr>
              <a:tr h="351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www.wetpaint.com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19,284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0.730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562" name="Shape 562"/>
          <p:cNvSpPr txBox="1"/>
          <p:nvPr/>
        </p:nvSpPr>
        <p:spPr>
          <a:xfrm>
            <a:off x="736175" y="5014425"/>
            <a:ext cx="2343000" cy="1348200"/>
          </a:xfrm>
          <a:prstGeom prst="rect">
            <a:avLst/>
          </a:prstGeom>
          <a:solidFill>
            <a:srgbClr val="E6B8A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Many gossip Web sites DO provide quite a lot of wrong factual information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Application II. Provide An X-Ray for Extracted Data</a:t>
            </a:r>
          </a:p>
        </p:txBody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686800" cy="4840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572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>
                <a:latin typeface="Arial"/>
                <a:ea typeface="Arial"/>
                <a:cs typeface="Arial"/>
                <a:sym typeface="Arial"/>
              </a:rPr>
              <a:t>Goal: Help users analyze errors, changes and abnormalities in data</a:t>
            </a:r>
          </a:p>
          <a:p>
            <a:pPr marL="457200" lvl="0" indent="-4572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>
                <a:latin typeface="Arial"/>
                <a:ea typeface="Arial"/>
                <a:cs typeface="Arial"/>
                <a:sym typeface="Arial"/>
              </a:rPr>
              <a:t>Intuitions: cluster errors by features and return clusters with top error rates</a:t>
            </a:r>
          </a:p>
          <a:p>
            <a:pPr lvl="0" rtl="0">
              <a:spcBef>
                <a:spcPts val="600"/>
              </a:spcBef>
              <a:buNone/>
            </a:pP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buNone/>
            </a:pPr>
            <a:endParaRPr sz="3600"/>
          </a:p>
        </p:txBody>
      </p:sp>
      <p:pic>
        <p:nvPicPr>
          <p:cNvPr id="569" name="Shape 5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400" y="1981200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Application II. Provide An X-Ray for Extracted Data</a:t>
            </a:r>
          </a:p>
        </p:txBody>
      </p:sp>
      <p:sp>
        <p:nvSpPr>
          <p:cNvPr id="575" name="Shape 57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686800" cy="4840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Cluster I. </a:t>
            </a:r>
          </a:p>
          <a:p>
            <a:pPr marL="914400" lvl="1" indent="-381000" rtl="0">
              <a:spcBef>
                <a:spcPts val="60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Feature: (besoccor.com, date_of_birth, 1986_02_18)</a:t>
            </a:r>
          </a:p>
          <a:p>
            <a:pPr marL="914400" lvl="1" indent="-381000" rtl="0">
              <a:spcBef>
                <a:spcPts val="60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#Triples: 630; Errs: 100%</a:t>
            </a:r>
          </a:p>
          <a:p>
            <a:pPr marL="914400" lvl="1" indent="-381000" rtl="0">
              <a:spcBef>
                <a:spcPts val="60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Reason: default value</a:t>
            </a:r>
          </a:p>
          <a:p>
            <a:pPr marL="457200" lvl="0" indent="-4191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Cluster 2.</a:t>
            </a:r>
          </a:p>
          <a:p>
            <a:pPr marL="914400" lvl="1" indent="-381000" rtl="0">
              <a:spcBef>
                <a:spcPts val="60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Feature: (ExtractorX, pred: namesakes, obj:the county)</a:t>
            </a:r>
          </a:p>
          <a:p>
            <a:pPr marL="914400" lvl="1" indent="-381000" rtl="0">
              <a:spcBef>
                <a:spcPts val="60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#Triples: 4878; Errs: 99.8%</a:t>
            </a:r>
          </a:p>
          <a:p>
            <a:pPr marL="914400" lvl="1" indent="-381000" rtl="0">
              <a:spcBef>
                <a:spcPts val="60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E.g., [Salmon P. Chase, namesakes, The County]</a:t>
            </a:r>
          </a:p>
          <a:p>
            <a:pPr marL="914400" lvl="1" indent="-381000" rtl="0">
              <a:spcBef>
                <a:spcPts val="60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Contexts: </a:t>
            </a:r>
            <a:r>
              <a:rPr lang="en" sz="2400" i="1">
                <a:latin typeface="Arial"/>
                <a:ea typeface="Arial"/>
                <a:cs typeface="Arial"/>
                <a:sym typeface="Arial"/>
              </a:rPr>
              <a:t>The county</a:t>
            </a:r>
            <a:r>
              <a:rPr lang="en" sz="2400">
                <a:latin typeface="Arial"/>
                <a:ea typeface="Arial"/>
                <a:cs typeface="Arial"/>
                <a:sym typeface="Arial"/>
              </a:rPr>
              <a:t> was named for Salmon P. Chase, former senator and govenor of Ohio</a:t>
            </a:r>
          </a:p>
          <a:p>
            <a:pPr marL="914400" lvl="1" indent="-381000" rtl="0">
              <a:spcBef>
                <a:spcPts val="60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Reason: Unresolved coreference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TAKE AWAYS</a:t>
            </a:r>
          </a:p>
        </p:txBody>
      </p:sp>
      <p:sp>
        <p:nvSpPr>
          <p:cNvPr id="581" name="Shape 58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686800" cy="4840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A new area--Knowledge Fusion</a:t>
            </a:r>
          </a:p>
          <a:p>
            <a:pPr marR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We can solve KF problem fairly well by adapting DF methods</a:t>
            </a:r>
          </a:p>
          <a:p>
            <a:pPr marR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Many interesting future directions for KF!</a:t>
            </a:r>
          </a:p>
          <a:p>
            <a:pPr marR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Many exciting applications for the prKB!!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 txBox="1">
            <a:spLocks noGrp="1"/>
          </p:cNvSpPr>
          <p:nvPr>
            <p:ph type="body" idx="1"/>
          </p:nvPr>
        </p:nvSpPr>
        <p:spPr>
          <a:xfrm>
            <a:off x="797075" y="1612300"/>
            <a:ext cx="8346899" cy="4840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Evgeniy Gabrilovich (Manager, </a:t>
            </a:r>
            <a:r>
              <a:rPr lang="en" sz="1800"/>
              <a:t>need to say anything?</a:t>
            </a:r>
            <a:r>
              <a:rPr lang="en" sz="3600"/>
              <a:t>)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3600"/>
              <a:t>Geremy Heitz (Strongest supporter)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3600"/>
              <a:t>Wilko Horn (Strictest code reviewer)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3600"/>
              <a:t>Kevin Murphy (Intelligent consultant)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3600"/>
              <a:t>Shaohua Sun (Critical representer to the outside world)</a:t>
            </a:r>
          </a:p>
          <a:p>
            <a:pPr>
              <a:spcBef>
                <a:spcPts val="0"/>
              </a:spcBef>
              <a:buNone/>
            </a:pPr>
            <a:r>
              <a:rPr lang="en" sz="3600"/>
              <a:t>Wei Zhang (Fearless explorer of new ideas)</a:t>
            </a:r>
          </a:p>
        </p:txBody>
      </p:sp>
      <p:sp>
        <p:nvSpPr>
          <p:cNvPr id="587" name="Shape 587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l">
              <a:spcBef>
                <a:spcPts val="0"/>
              </a:spcBef>
              <a:buNone/>
            </a:pPr>
            <a:r>
              <a:rPr lang="en"/>
              <a:t>Acknowledgement</a:t>
            </a:r>
          </a:p>
        </p:txBody>
      </p:sp>
      <p:pic>
        <p:nvPicPr>
          <p:cNvPr id="588" name="Shape 5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3276600"/>
            <a:ext cx="733425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Shape 5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4114800"/>
            <a:ext cx="790575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Shape 5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" y="6057900"/>
            <a:ext cx="733425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Shape 5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514600"/>
            <a:ext cx="571500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Shape 5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200" y="1676400"/>
            <a:ext cx="64770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Shape 59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200" y="5105400"/>
            <a:ext cx="704850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 txBox="1">
            <a:spLocks noGrp="1"/>
          </p:cNvSpPr>
          <p:nvPr>
            <p:ph type="subTitle" idx="1"/>
          </p:nvPr>
        </p:nvSpPr>
        <p:spPr>
          <a:xfrm>
            <a:off x="403761" y="3252848"/>
            <a:ext cx="8342400" cy="4562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Questions?</a:t>
            </a:r>
          </a:p>
        </p:txBody>
      </p:sp>
      <p:sp>
        <p:nvSpPr>
          <p:cNvPr id="599" name="Shape 599"/>
          <p:cNvSpPr txBox="1">
            <a:spLocks noGrp="1"/>
          </p:cNvSpPr>
          <p:nvPr>
            <p:ph type="ctrTitle"/>
          </p:nvPr>
        </p:nvSpPr>
        <p:spPr>
          <a:xfrm>
            <a:off x="391160" y="1911984"/>
            <a:ext cx="8351399" cy="5618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/>
              <a:t>THANK YOU!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457200" y="3259400"/>
            <a:ext cx="8229600" cy="326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But</a:t>
            </a:r>
            <a:r>
              <a:rPr lang="en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</a:p>
          <a:p>
            <a:pPr marL="457200" lvl="0" indent="-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/>
              <a:t>KG requires 99% accuracy for knowledge</a:t>
            </a:r>
          </a:p>
          <a:p>
            <a:pPr marL="457200" lvl="0" indent="-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/>
              <a:t>Web data is noisy and extraction is hard</a:t>
            </a:r>
          </a:p>
          <a:p>
            <a:pPr marL="457200" lvl="0" indent="-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/>
              <a:t>How to balance </a:t>
            </a:r>
            <a:r>
              <a:rPr lang="en" sz="3600" i="1"/>
              <a:t>coverage</a:t>
            </a:r>
            <a:r>
              <a:rPr lang="en" sz="3600"/>
              <a:t> and </a:t>
            </a:r>
            <a:r>
              <a:rPr lang="en" sz="3600" i="1"/>
              <a:t>accuracy</a:t>
            </a:r>
            <a:r>
              <a:rPr lang="en" sz="3600"/>
              <a:t>?</a:t>
            </a:r>
          </a:p>
        </p:txBody>
      </p: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3600"/>
              <a:t>Expanding KG</a:t>
            </a:r>
            <a:r>
              <a:rPr lang="en" sz="3600">
                <a:solidFill>
                  <a:srgbClr val="FFFFFF"/>
                </a:solidFill>
              </a:rPr>
              <a:t>–</a:t>
            </a:r>
          </a:p>
          <a:p>
            <a:pPr algn="l">
              <a:spcBef>
                <a:spcPts val="0"/>
              </a:spcBef>
              <a:buNone/>
            </a:pPr>
            <a:r>
              <a:rPr lang="en" sz="3600"/>
              <a:t>Extracting Knowledge from the Web</a:t>
            </a:r>
          </a:p>
        </p:txBody>
      </p:sp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56325"/>
            <a:ext cx="7831374" cy="143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40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990000"/>
                </a:solidFill>
              </a:rPr>
              <a:t>Q1. How to compute source accuracy?</a:t>
            </a:r>
          </a:p>
          <a:p>
            <a:pPr marL="457200" lvl="0" indent="-431800" rtl="0">
              <a:lnSpc>
                <a:spcPct val="115000"/>
              </a:lnSpc>
              <a:spcBef>
                <a:spcPts val="7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200">
                <a:latin typeface="Arial"/>
                <a:ea typeface="Arial"/>
                <a:cs typeface="Arial"/>
                <a:sym typeface="Arial"/>
              </a:rPr>
              <a:t>Source Accuracy: A(S)</a:t>
            </a:r>
          </a:p>
          <a:p>
            <a:pPr lvl="0" rtl="0">
              <a:lnSpc>
                <a:spcPct val="115000"/>
              </a:lnSpc>
              <a:spcBef>
                <a:spcPts val="700"/>
              </a:spcBef>
              <a:buNone/>
            </a:pP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15000"/>
              </a:lnSpc>
              <a:spcBef>
                <a:spcPts val="700"/>
              </a:spcBef>
              <a:buNone/>
            </a:pP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marL="914400" lvl="1" indent="-431800" rtl="0">
              <a:lnSpc>
                <a:spcPct val="115000"/>
              </a:lnSpc>
              <a:spcBef>
                <a:spcPts val="700"/>
              </a:spcBef>
              <a:buClr>
                <a:schemeClr val="dk1"/>
              </a:buClr>
              <a:buSzPct val="114285"/>
              <a:buFont typeface="Courier New"/>
              <a:buChar char="o"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         - values provided by S</a:t>
            </a:r>
          </a:p>
          <a:p>
            <a:pPr marL="914400" lvl="1" indent="-431800" rtl="0">
              <a:lnSpc>
                <a:spcPct val="115000"/>
              </a:lnSpc>
              <a:spcBef>
                <a:spcPts val="700"/>
              </a:spcBef>
              <a:buClr>
                <a:schemeClr val="dk1"/>
              </a:buClr>
              <a:buSzPct val="114285"/>
              <a:buFont typeface="Courier New"/>
              <a:buChar char="o"/>
            </a:pPr>
            <a:r>
              <a:rPr lang="en" sz="2800" i="1">
                <a:latin typeface="Arial"/>
                <a:ea typeface="Arial"/>
                <a:cs typeface="Arial"/>
                <a:sym typeface="Arial"/>
              </a:rPr>
              <a:t>P(v)  </a:t>
            </a:r>
            <a:r>
              <a:rPr lang="en" sz="2800">
                <a:latin typeface="Arial"/>
                <a:ea typeface="Arial"/>
                <a:cs typeface="Arial"/>
                <a:sym typeface="Arial"/>
              </a:rPr>
              <a:t>- pr of value v being true</a:t>
            </a:r>
          </a:p>
          <a:p>
            <a:pPr lvl="0" rtl="0">
              <a:spcBef>
                <a:spcPts val="0"/>
              </a:spcBef>
              <a:buNone/>
            </a:pPr>
            <a:endParaRPr sz="3600">
              <a:solidFill>
                <a:srgbClr val="990000"/>
              </a:solidFill>
            </a:endParaRPr>
          </a:p>
        </p:txBody>
      </p:sp>
      <p:sp>
        <p:nvSpPr>
          <p:cNvPr id="605" name="Shape 605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Data Fusion</a:t>
            </a:r>
            <a:r>
              <a:rPr lang="en" sz="4000">
                <a:solidFill>
                  <a:schemeClr val="lt1"/>
                </a:solidFill>
              </a:rPr>
              <a:t>–</a:t>
            </a:r>
            <a:r>
              <a:rPr lang="en"/>
              <a:t>A Bayesian Model</a:t>
            </a:r>
          </a:p>
        </p:txBody>
      </p:sp>
      <p:pic>
        <p:nvPicPr>
          <p:cNvPr id="606" name="Shape 6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025" y="2960700"/>
            <a:ext cx="3446724" cy="100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Shape 6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2025" y="4232550"/>
            <a:ext cx="822724" cy="60755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Shape 608"/>
          <p:cNvSpPr txBox="1"/>
          <p:nvPr/>
        </p:nvSpPr>
        <p:spPr>
          <a:xfrm>
            <a:off x="5755600" y="824750"/>
            <a:ext cx="32792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[Dong et al., VLDB’09]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550799" cy="4840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700"/>
              </a:spcBef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Input</a:t>
            </a:r>
            <a:r>
              <a:rPr lang="en" sz="2400">
                <a:latin typeface="Arial"/>
                <a:ea typeface="Arial"/>
                <a:cs typeface="Arial"/>
                <a:sym typeface="Arial"/>
              </a:rPr>
              <a:t>: </a:t>
            </a:r>
          </a:p>
          <a:p>
            <a:pPr lvl="0" indent="457200" rtl="0">
              <a:lnSpc>
                <a:spcPct val="115000"/>
              </a:lnSpc>
              <a:spcBef>
                <a:spcPts val="700"/>
              </a:spcBef>
              <a:buNone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-Data item D</a:t>
            </a:r>
          </a:p>
          <a:p>
            <a:pPr lvl="0" indent="457200" rtl="0">
              <a:lnSpc>
                <a:spcPct val="115000"/>
              </a:lnSpc>
              <a:spcBef>
                <a:spcPts val="700"/>
              </a:spcBef>
              <a:buNone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-Dom(D)={v</a:t>
            </a:r>
            <a:r>
              <a:rPr lang="en" sz="2400" baseline="-2500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2400">
                <a:latin typeface="Arial"/>
                <a:ea typeface="Arial"/>
                <a:cs typeface="Arial"/>
                <a:sym typeface="Arial"/>
              </a:rPr>
              <a:t>,v</a:t>
            </a:r>
            <a:r>
              <a:rPr lang="en" sz="2400" baseline="-2500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2400">
                <a:latin typeface="Arial"/>
                <a:ea typeface="Arial"/>
                <a:cs typeface="Arial"/>
                <a:sym typeface="Arial"/>
              </a:rPr>
              <a:t>,…,v</a:t>
            </a:r>
            <a:r>
              <a:rPr lang="en" sz="2400" baseline="-25000"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" sz="2400"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0" lvl="0" indent="457200" rtl="0">
              <a:lnSpc>
                <a:spcPct val="115000"/>
              </a:lnSpc>
              <a:spcBef>
                <a:spcPts val="700"/>
              </a:spcBef>
              <a:buNone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-Observation Ф on D</a:t>
            </a:r>
          </a:p>
          <a:p>
            <a:pPr lvl="0" rtl="0">
              <a:lnSpc>
                <a:spcPct val="115000"/>
              </a:lnSpc>
              <a:spcBef>
                <a:spcPts val="700"/>
              </a:spcBef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Output</a:t>
            </a:r>
            <a:r>
              <a:rPr lang="en" sz="2400">
                <a:latin typeface="Arial"/>
                <a:ea typeface="Arial"/>
                <a:cs typeface="Arial"/>
                <a:sym typeface="Arial"/>
              </a:rPr>
              <a:t>: </a:t>
            </a:r>
          </a:p>
          <a:p>
            <a:pPr lvl="0" rtl="0">
              <a:lnSpc>
                <a:spcPct val="115000"/>
              </a:lnSpc>
              <a:spcBef>
                <a:spcPts val="700"/>
              </a:spcBef>
              <a:buNone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Pr(v</a:t>
            </a:r>
            <a:r>
              <a:rPr lang="en" sz="2400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 sz="2400">
                <a:latin typeface="Arial"/>
                <a:ea typeface="Arial"/>
                <a:cs typeface="Arial"/>
                <a:sym typeface="Arial"/>
              </a:rPr>
              <a:t> true|Ф) for each i=0,…, n (sum up to 1)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Shape 614"/>
          <p:cNvSpPr txBox="1">
            <a:spLocks noGrp="1"/>
          </p:cNvSpPr>
          <p:nvPr>
            <p:ph type="title"/>
          </p:nvPr>
        </p:nvSpPr>
        <p:spPr>
          <a:xfrm>
            <a:off x="457200" y="17750"/>
            <a:ext cx="83523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3600"/>
              <a:t>Data Fusion</a:t>
            </a:r>
            <a:r>
              <a:rPr lang="en" sz="3600">
                <a:solidFill>
                  <a:schemeClr val="lt1"/>
                </a:solidFill>
              </a:rPr>
              <a:t>–</a:t>
            </a:r>
            <a:r>
              <a:rPr lang="en" sz="3600"/>
              <a:t>A Bay</a:t>
            </a:r>
            <a:r>
              <a:rPr lang="en" sz="3600">
                <a:solidFill>
                  <a:srgbClr val="000000"/>
                </a:solidFill>
              </a:rPr>
              <a:t>esian Model</a:t>
            </a:r>
          </a:p>
        </p:txBody>
      </p:sp>
      <p:sp>
        <p:nvSpPr>
          <p:cNvPr id="615" name="Shape 615"/>
          <p:cNvSpPr txBox="1">
            <a:spLocks noGrp="1"/>
          </p:cNvSpPr>
          <p:nvPr>
            <p:ph type="body" idx="2"/>
          </p:nvPr>
        </p:nvSpPr>
        <p:spPr>
          <a:xfrm>
            <a:off x="4495900" y="1600200"/>
            <a:ext cx="4439099" cy="4840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700"/>
              </a:spcBef>
              <a:buNone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According to the Bayes Rule, we need to know Pr(Ф|v</a:t>
            </a:r>
            <a:r>
              <a:rPr lang="en" sz="240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true)</a:t>
            </a:r>
          </a:p>
          <a:p>
            <a:pPr marL="457200" lvl="0" indent="-381000" rtl="0">
              <a:lnSpc>
                <a:spcPct val="115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Assuming independence of sources, we need to know</a:t>
            </a:r>
          </a:p>
          <a:p>
            <a:pPr lvl="0" indent="457200" rtl="0">
              <a:lnSpc>
                <a:spcPct val="115000"/>
              </a:lnSpc>
              <a:spcBef>
                <a:spcPts val="500"/>
              </a:spcBef>
              <a:buNone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Pr(Ф(S) |v</a:t>
            </a:r>
            <a:r>
              <a:rPr lang="en" sz="240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true)</a:t>
            </a:r>
          </a:p>
          <a:p>
            <a:pPr marL="457200" lvl="0" indent="-381000" rtl="0">
              <a:lnSpc>
                <a:spcPct val="115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S provides v</a:t>
            </a:r>
            <a:r>
              <a:rPr lang="en" sz="240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b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Pr(Ф(S) |v</a:t>
            </a:r>
            <a:r>
              <a:rPr lang="en" sz="240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true) =A(S)</a:t>
            </a:r>
          </a:p>
          <a:p>
            <a:pPr marL="457200" lvl="0" indent="-381000" rtl="0">
              <a:lnSpc>
                <a:spcPct val="115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S does not provide v</a:t>
            </a:r>
            <a:r>
              <a:rPr lang="en" sz="240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b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Pr(Ф(S) |v</a:t>
            </a:r>
            <a:r>
              <a:rPr lang="en" sz="240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true) =(1-A(S))/n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Shape 616"/>
          <p:cNvSpPr txBox="1"/>
          <p:nvPr/>
        </p:nvSpPr>
        <p:spPr>
          <a:xfrm>
            <a:off x="854575" y="1011250"/>
            <a:ext cx="80805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E6B8A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Q2. How to leverag</a:t>
            </a:r>
            <a:r>
              <a:rPr lang="en" sz="36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 accuracy in voting?</a:t>
            </a:r>
          </a:p>
        </p:txBody>
      </p:sp>
      <p:sp>
        <p:nvSpPr>
          <p:cNvPr id="617" name="Shape 617"/>
          <p:cNvSpPr txBox="1"/>
          <p:nvPr/>
        </p:nvSpPr>
        <p:spPr>
          <a:xfrm>
            <a:off x="5755600" y="748550"/>
            <a:ext cx="32792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[Dong et al., VLDB’09]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40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990000"/>
                </a:solidFill>
              </a:rPr>
              <a:t>Q3. How to handle interdependence between source accuracy and value pr?</a:t>
            </a:r>
          </a:p>
        </p:txBody>
      </p:sp>
      <p:sp>
        <p:nvSpPr>
          <p:cNvPr id="623" name="Shape 623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Data Fusion</a:t>
            </a:r>
            <a:r>
              <a:rPr lang="en" sz="4000">
                <a:solidFill>
                  <a:schemeClr val="lt1"/>
                </a:solidFill>
              </a:rPr>
              <a:t>–</a:t>
            </a:r>
            <a:r>
              <a:rPr lang="en"/>
              <a:t>A Bayesian Model</a:t>
            </a:r>
          </a:p>
        </p:txBody>
      </p:sp>
      <p:pic>
        <p:nvPicPr>
          <p:cNvPr id="624" name="Shape 6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125" y="2805500"/>
            <a:ext cx="6000924" cy="4090874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Shape 625"/>
          <p:cNvSpPr txBox="1"/>
          <p:nvPr/>
        </p:nvSpPr>
        <p:spPr>
          <a:xfrm>
            <a:off x="5755600" y="824750"/>
            <a:ext cx="32792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[Dong et al., VLDB’09]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4000">
                <a:solidFill>
                  <a:srgbClr val="FFFFFF"/>
                </a:solidFill>
              </a:rPr>
              <a:t>Knowledge Fusion </a:t>
            </a:r>
            <a:r>
              <a:rPr lang="en" sz="4000"/>
              <a:t>Solutions</a:t>
            </a:r>
          </a:p>
        </p:txBody>
      </p:sp>
      <p:sp>
        <p:nvSpPr>
          <p:cNvPr id="631" name="Shape 6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686800" cy="941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3600">
                <a:solidFill>
                  <a:srgbClr val="000000"/>
                </a:solidFill>
              </a:rPr>
              <a:t>Treat each (URL, Extractor) as a whole (</a:t>
            </a:r>
            <a:r>
              <a:rPr lang="en" sz="3600" i="1">
                <a:solidFill>
                  <a:srgbClr val="000000"/>
                </a:solidFill>
              </a:rPr>
              <a:t>provenance) </a:t>
            </a:r>
            <a:r>
              <a:rPr lang="en" sz="3600">
                <a:solidFill>
                  <a:srgbClr val="000000"/>
                </a:solidFill>
              </a:rPr>
              <a:t>for accuracy evaluation</a:t>
            </a:r>
          </a:p>
          <a:p>
            <a:pPr marL="457200" lvl="0" indent="-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3600"/>
              <a:t>A series of refinements to improve probability calibration</a:t>
            </a:r>
          </a:p>
          <a:p>
            <a:pPr marL="457200" lvl="0" indent="-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3600">
                <a:solidFill>
                  <a:srgbClr val="000000"/>
                </a:solidFill>
              </a:rPr>
              <a:t>MapReduce Based Framework</a:t>
            </a:r>
          </a:p>
          <a:p>
            <a:pPr marL="914400" lvl="1" indent="-457200" rtl="0">
              <a:spcBef>
                <a:spcPts val="0"/>
              </a:spcBef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 sz="3600">
                <a:solidFill>
                  <a:srgbClr val="000000"/>
                </a:solidFill>
              </a:rPr>
              <a:t>Terminate in 5 rounds</a:t>
            </a:r>
          </a:p>
          <a:p>
            <a:pPr marL="914400" lvl="1" indent="-457200" rtl="0">
              <a:spcBef>
                <a:spcPts val="0"/>
              </a:spcBef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 sz="3600">
                <a:solidFill>
                  <a:srgbClr val="000000"/>
                </a:solidFill>
              </a:rPr>
              <a:t>Sample for </a:t>
            </a:r>
            <a:r>
              <a:rPr lang="en" sz="3600" i="1">
                <a:solidFill>
                  <a:srgbClr val="000000"/>
                </a:solidFill>
              </a:rPr>
              <a:t>too big</a:t>
            </a:r>
            <a:r>
              <a:rPr lang="en" sz="3600">
                <a:solidFill>
                  <a:srgbClr val="000000"/>
                </a:solidFill>
              </a:rPr>
              <a:t> data items or provenances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Shape 6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2250" y="1490747"/>
            <a:ext cx="5049799" cy="5081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Shape 637"/>
          <p:cNvSpPr txBox="1">
            <a:spLocks noGrp="1"/>
          </p:cNvSpPr>
          <p:nvPr>
            <p:ph type="title"/>
          </p:nvPr>
        </p:nvSpPr>
        <p:spPr>
          <a:xfrm>
            <a:off x="457200" y="17750"/>
            <a:ext cx="86868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3600"/>
              <a:t>Refinement</a:t>
            </a:r>
            <a:r>
              <a:rPr lang="en" sz="3600">
                <a:solidFill>
                  <a:srgbClr val="FFFFFF"/>
                </a:solidFill>
              </a:rPr>
              <a:t> I. Ignore </a:t>
            </a:r>
            <a:r>
              <a:rPr lang="en" sz="3600"/>
              <a:t>L</a:t>
            </a:r>
            <a:r>
              <a:rPr lang="en" sz="3600">
                <a:solidFill>
                  <a:srgbClr val="FFFFFF"/>
                </a:solidFill>
              </a:rPr>
              <a:t>ow-</a:t>
            </a:r>
            <a:r>
              <a:rPr lang="en" sz="3600"/>
              <a:t>C</a:t>
            </a:r>
            <a:r>
              <a:rPr lang="en" sz="3600">
                <a:solidFill>
                  <a:srgbClr val="FFFFFF"/>
                </a:solidFill>
              </a:rPr>
              <a:t>overage </a:t>
            </a:r>
            <a:r>
              <a:rPr lang="en" sz="3600"/>
              <a:t>P</a:t>
            </a:r>
            <a:r>
              <a:rPr lang="en" sz="3600">
                <a:solidFill>
                  <a:srgbClr val="FFFFFF"/>
                </a:solidFill>
              </a:rPr>
              <a:t>rovenances</a:t>
            </a:r>
          </a:p>
        </p:txBody>
      </p:sp>
      <p:sp>
        <p:nvSpPr>
          <p:cNvPr id="638" name="Shape 638"/>
          <p:cNvSpPr/>
          <p:nvPr/>
        </p:nvSpPr>
        <p:spPr>
          <a:xfrm>
            <a:off x="6363400" y="1659200"/>
            <a:ext cx="2610899" cy="818100"/>
          </a:xfrm>
          <a:prstGeom prst="wedgeRectCallout">
            <a:avLst>
              <a:gd name="adj1" fmla="val -71198"/>
              <a:gd name="adj2" fmla="val 198542"/>
            </a:avLst>
          </a:prstGeom>
          <a:solidFill>
            <a:srgbClr val="FCE5CD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Smoother curve</a:t>
            </a:r>
          </a:p>
        </p:txBody>
      </p:sp>
      <p:sp>
        <p:nvSpPr>
          <p:cNvPr id="639" name="Shape 639"/>
          <p:cNvSpPr/>
          <p:nvPr/>
        </p:nvSpPr>
        <p:spPr>
          <a:xfrm>
            <a:off x="4812575" y="4355626"/>
            <a:ext cx="340199" cy="382499"/>
          </a:xfrm>
          <a:prstGeom prst="ellipse">
            <a:avLst/>
          </a:prstGeom>
          <a:noFill/>
          <a:ln w="19050" cap="flat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40" name="Shape 640"/>
          <p:cNvSpPr/>
          <p:nvPr/>
        </p:nvSpPr>
        <p:spPr>
          <a:xfrm>
            <a:off x="5402119" y="4339577"/>
            <a:ext cx="340199" cy="382499"/>
          </a:xfrm>
          <a:prstGeom prst="ellipse">
            <a:avLst/>
          </a:prstGeom>
          <a:noFill/>
          <a:ln w="19050" cap="flat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41" name="Shape 641"/>
          <p:cNvSpPr/>
          <p:nvPr/>
        </p:nvSpPr>
        <p:spPr>
          <a:xfrm>
            <a:off x="5971600" y="4022750"/>
            <a:ext cx="340199" cy="382499"/>
          </a:xfrm>
          <a:prstGeom prst="ellipse">
            <a:avLst/>
          </a:prstGeom>
          <a:noFill/>
          <a:ln w="19050" cap="flat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42" name="Shape 642"/>
          <p:cNvSpPr txBox="1"/>
          <p:nvPr/>
        </p:nvSpPr>
        <p:spPr>
          <a:xfrm>
            <a:off x="864975" y="633145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Coverage: 1→ .918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Shape 6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2250" y="1490750"/>
            <a:ext cx="5049799" cy="50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Shape 648"/>
          <p:cNvSpPr txBox="1">
            <a:spLocks noGrp="1"/>
          </p:cNvSpPr>
          <p:nvPr>
            <p:ph type="title"/>
          </p:nvPr>
        </p:nvSpPr>
        <p:spPr>
          <a:xfrm>
            <a:off x="457200" y="17750"/>
            <a:ext cx="86868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3600"/>
              <a:t>Refinement</a:t>
            </a:r>
            <a:r>
              <a:rPr lang="en" sz="3600">
                <a:solidFill>
                  <a:srgbClr val="FFFFFF"/>
                </a:solidFill>
              </a:rPr>
              <a:t> II. Granularity (URL-&gt;Site, Extractor-&gt;Pattern, Predicate)</a:t>
            </a:r>
          </a:p>
        </p:txBody>
      </p:sp>
      <p:sp>
        <p:nvSpPr>
          <p:cNvPr id="649" name="Shape 649"/>
          <p:cNvSpPr/>
          <p:nvPr/>
        </p:nvSpPr>
        <p:spPr>
          <a:xfrm>
            <a:off x="6363400" y="1659200"/>
            <a:ext cx="2610899" cy="818100"/>
          </a:xfrm>
          <a:prstGeom prst="wedgeRectCallout">
            <a:avLst>
              <a:gd name="adj1" fmla="val -46313"/>
              <a:gd name="adj2" fmla="val 126479"/>
            </a:avLst>
          </a:prstGeom>
          <a:solidFill>
            <a:srgbClr val="FCE5CD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Much higher accuracy</a:t>
            </a:r>
          </a:p>
        </p:txBody>
      </p:sp>
      <p:sp>
        <p:nvSpPr>
          <p:cNvPr id="650" name="Shape 650"/>
          <p:cNvSpPr txBox="1"/>
          <p:nvPr/>
        </p:nvSpPr>
        <p:spPr>
          <a:xfrm>
            <a:off x="864975" y="6331450"/>
            <a:ext cx="44156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Coverage:.918→.993</a:t>
            </a:r>
          </a:p>
        </p:txBody>
      </p:sp>
      <p:sp>
        <p:nvSpPr>
          <p:cNvPr id="651" name="Shape 651"/>
          <p:cNvSpPr/>
          <p:nvPr/>
        </p:nvSpPr>
        <p:spPr>
          <a:xfrm>
            <a:off x="6439600" y="4975900"/>
            <a:ext cx="2610899" cy="818100"/>
          </a:xfrm>
          <a:prstGeom prst="wedgeRectCallout">
            <a:avLst>
              <a:gd name="adj1" fmla="val -60752"/>
              <a:gd name="adj2" fmla="val 149358"/>
            </a:avLst>
          </a:prstGeom>
          <a:solidFill>
            <a:srgbClr val="FCE5CD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Much higher coverage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Shape 6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2250" y="1435034"/>
            <a:ext cx="5105175" cy="5137215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Shape 657"/>
          <p:cNvSpPr txBox="1">
            <a:spLocks noGrp="1"/>
          </p:cNvSpPr>
          <p:nvPr>
            <p:ph type="title"/>
          </p:nvPr>
        </p:nvSpPr>
        <p:spPr>
          <a:xfrm>
            <a:off x="457200" y="17750"/>
            <a:ext cx="86868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3600"/>
              <a:t>Refinement</a:t>
            </a:r>
            <a:r>
              <a:rPr lang="en" sz="3600">
                <a:solidFill>
                  <a:srgbClr val="FFFFFF"/>
                </a:solidFill>
              </a:rPr>
              <a:t> III. Ignore </a:t>
            </a:r>
            <a:r>
              <a:rPr lang="en" sz="3600"/>
              <a:t>L</a:t>
            </a:r>
            <a:r>
              <a:rPr lang="en" sz="3600">
                <a:solidFill>
                  <a:srgbClr val="FFFFFF"/>
                </a:solidFill>
              </a:rPr>
              <a:t>ow-</a:t>
            </a:r>
            <a:r>
              <a:rPr lang="en" sz="3600"/>
              <a:t>A</a:t>
            </a:r>
            <a:r>
              <a:rPr lang="en" sz="3600">
                <a:solidFill>
                  <a:srgbClr val="FFFFFF"/>
                </a:solidFill>
              </a:rPr>
              <a:t>ccuracy </a:t>
            </a:r>
            <a:r>
              <a:rPr lang="en" sz="3600"/>
              <a:t>P</a:t>
            </a:r>
            <a:r>
              <a:rPr lang="en" sz="3600">
                <a:solidFill>
                  <a:srgbClr val="FFFFFF"/>
                </a:solidFill>
              </a:rPr>
              <a:t>rovenances</a:t>
            </a:r>
          </a:p>
        </p:txBody>
      </p:sp>
      <p:sp>
        <p:nvSpPr>
          <p:cNvPr id="658" name="Shape 658"/>
          <p:cNvSpPr/>
          <p:nvPr/>
        </p:nvSpPr>
        <p:spPr>
          <a:xfrm>
            <a:off x="3539050" y="3892800"/>
            <a:ext cx="1190400" cy="858900"/>
          </a:xfrm>
          <a:prstGeom prst="ellipse">
            <a:avLst/>
          </a:prstGeom>
          <a:noFill/>
          <a:ln w="19050" cap="flat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59" name="Shape 659"/>
          <p:cNvSpPr/>
          <p:nvPr/>
        </p:nvSpPr>
        <p:spPr>
          <a:xfrm>
            <a:off x="6439600" y="4975900"/>
            <a:ext cx="2610899" cy="818100"/>
          </a:xfrm>
          <a:prstGeom prst="wedgeRectCallout">
            <a:avLst>
              <a:gd name="adj1" fmla="val -120659"/>
              <a:gd name="adj2" fmla="val -89219"/>
            </a:avLst>
          </a:prstGeom>
          <a:solidFill>
            <a:srgbClr val="FCE5CD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Closer to ideal curve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Shape 6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2250" y="1435034"/>
            <a:ext cx="5105175" cy="5137215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Shape 665"/>
          <p:cNvSpPr txBox="1">
            <a:spLocks noGrp="1"/>
          </p:cNvSpPr>
          <p:nvPr>
            <p:ph type="title"/>
          </p:nvPr>
        </p:nvSpPr>
        <p:spPr>
          <a:xfrm>
            <a:off x="457200" y="17750"/>
            <a:ext cx="86868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3600"/>
              <a:t>Refinement</a:t>
            </a:r>
            <a:r>
              <a:rPr lang="en" sz="3600">
                <a:solidFill>
                  <a:srgbClr val="FFFFFF"/>
                </a:solidFill>
              </a:rPr>
              <a:t> IV. I</a:t>
            </a:r>
            <a:r>
              <a:rPr lang="en" sz="3600"/>
              <a:t>nitiate Provenance Accuracy by FB</a:t>
            </a:r>
          </a:p>
        </p:txBody>
      </p:sp>
      <p:sp>
        <p:nvSpPr>
          <p:cNvPr id="666" name="Shape 666"/>
          <p:cNvSpPr/>
          <p:nvPr/>
        </p:nvSpPr>
        <p:spPr>
          <a:xfrm>
            <a:off x="6439600" y="3451900"/>
            <a:ext cx="2610899" cy="818100"/>
          </a:xfrm>
          <a:prstGeom prst="wedgeRectCallout">
            <a:avLst>
              <a:gd name="adj1" fmla="val -37251"/>
              <a:gd name="adj2" fmla="val -116181"/>
            </a:avLst>
          </a:prstGeom>
          <a:solidFill>
            <a:srgbClr val="FCE5CD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Closer to ideal curve</a:t>
            </a:r>
          </a:p>
        </p:txBody>
      </p:sp>
      <p:sp>
        <p:nvSpPr>
          <p:cNvPr id="667" name="Shape 667"/>
          <p:cNvSpPr/>
          <p:nvPr/>
        </p:nvSpPr>
        <p:spPr>
          <a:xfrm>
            <a:off x="6439600" y="4859600"/>
            <a:ext cx="2610899" cy="818100"/>
          </a:xfrm>
          <a:prstGeom prst="wedgeRectCallout">
            <a:avLst>
              <a:gd name="adj1" fmla="val -83793"/>
              <a:gd name="adj2" fmla="val -141184"/>
            </a:avLst>
          </a:prstGeom>
          <a:solidFill>
            <a:srgbClr val="FCE5CD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Smoother curve</a:t>
            </a:r>
          </a:p>
        </p:txBody>
      </p:sp>
      <p:sp>
        <p:nvSpPr>
          <p:cNvPr id="668" name="Shape 668"/>
          <p:cNvSpPr/>
          <p:nvPr/>
        </p:nvSpPr>
        <p:spPr>
          <a:xfrm>
            <a:off x="6264925" y="2741475"/>
            <a:ext cx="970799" cy="511799"/>
          </a:xfrm>
          <a:prstGeom prst="ellipse">
            <a:avLst/>
          </a:prstGeom>
          <a:noFill/>
          <a:ln w="19050" cap="flat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69" name="Shape 669"/>
          <p:cNvSpPr/>
          <p:nvPr/>
        </p:nvSpPr>
        <p:spPr>
          <a:xfrm>
            <a:off x="4596400" y="3329500"/>
            <a:ext cx="1190400" cy="858900"/>
          </a:xfrm>
          <a:prstGeom prst="ellipse">
            <a:avLst/>
          </a:prstGeom>
          <a:noFill/>
          <a:ln w="19050" cap="flat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70" name="Shape 670"/>
          <p:cNvSpPr/>
          <p:nvPr/>
        </p:nvSpPr>
        <p:spPr>
          <a:xfrm>
            <a:off x="2853575" y="4681275"/>
            <a:ext cx="970799" cy="780900"/>
          </a:xfrm>
          <a:prstGeom prst="ellipse">
            <a:avLst/>
          </a:prstGeom>
          <a:noFill/>
          <a:ln w="19050" cap="flat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71" name="Shape 671"/>
          <p:cNvSpPr txBox="1"/>
          <p:nvPr/>
        </p:nvSpPr>
        <p:spPr>
          <a:xfrm>
            <a:off x="788775" y="6331450"/>
            <a:ext cx="44156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Coverage:.993→.994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l">
              <a:spcBef>
                <a:spcPts val="0"/>
              </a:spcBef>
              <a:buNone/>
            </a:pPr>
            <a:r>
              <a:rPr lang="en"/>
              <a:t>Analysis of Errors</a:t>
            </a:r>
          </a:p>
        </p:txBody>
      </p:sp>
      <p:pic>
        <p:nvPicPr>
          <p:cNvPr id="438" name="Shape 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4050" y="2106750"/>
            <a:ext cx="4921425" cy="3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Shape 4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1975" y="1253950"/>
            <a:ext cx="2657475" cy="33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Shape 4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625" y="3439250"/>
            <a:ext cx="2667000" cy="332422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Shape 441"/>
          <p:cNvSpPr txBox="1"/>
          <p:nvPr/>
        </p:nvSpPr>
        <p:spPr>
          <a:xfrm>
            <a:off x="3927225" y="5814650"/>
            <a:ext cx="4142099" cy="730799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</a:rPr>
              <a:t>Future Directions!!!</a:t>
            </a:r>
          </a:p>
        </p:txBody>
      </p:sp>
    </p:spTree>
    <p:extLst>
      <p:ext uri="{BB962C8B-B14F-4D97-AF65-F5344CB8AC3E}">
        <p14:creationId xmlns:p14="http://schemas.microsoft.com/office/powerpoint/2010/main" val="175560530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3200"/>
              <a:t>Result I. Extraction and Triple Correctness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3200"/>
              <a:t>Example 1. (Obama, nationality, ?)</a:t>
            </a:r>
          </a:p>
        </p:txBody>
      </p:sp>
      <p:sp>
        <p:nvSpPr>
          <p:cNvPr id="684" name="Shape 684"/>
          <p:cNvSpPr txBox="1"/>
          <p:nvPr/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3000">
                <a:solidFill>
                  <a:srgbClr val="000000"/>
                </a:solidFill>
              </a:rPr>
              <a:t>(Obama, nationality, Bolivarianism) </a:t>
            </a:r>
            <a:r>
              <a:rPr lang="en" sz="1800">
                <a:solidFill>
                  <a:srgbClr val="000000"/>
                </a:solidFill>
              </a:rPr>
              <a:t>(many many such subjects)</a:t>
            </a:r>
          </a:p>
          <a:p>
            <a:pPr marL="457200" lvl="0" indent="-419100" rtl="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3000">
                <a:solidFill>
                  <a:srgbClr val="000000"/>
                </a:solidFill>
              </a:rPr>
              <a:t>3 extractions </a:t>
            </a:r>
            <a:r>
              <a:rPr lang="en" sz="2400">
                <a:solidFill>
                  <a:srgbClr val="000000"/>
                </a:solidFill>
              </a:rPr>
              <a:t>(Pr_provide=0.01)</a:t>
            </a:r>
            <a:r>
              <a:rPr lang="en" u="sng">
                <a:solidFill>
                  <a:srgbClr val="1155CC"/>
                </a:solidFill>
                <a:hlinkClick r:id="rId3"/>
              </a:rPr>
              <a:t>http://mathaba.net/news/?x=631316</a:t>
            </a:r>
            <a:r>
              <a:rPr lang="en" u="sng">
                <a:solidFill>
                  <a:srgbClr val="1155CC"/>
                </a:solidFill>
                <a:hlinkClick r:id="rId4"/>
              </a:rPr>
              <a:t>http://www.laht.com/article.asp?ArticleId=329187&amp;CategoryId=10717</a:t>
            </a:r>
            <a:r>
              <a:rPr lang="en" u="sng">
                <a:solidFill>
                  <a:srgbClr val="1155CC"/>
                </a:solidFill>
                <a:hlinkClick r:id="rId5"/>
              </a:rPr>
              <a:t>http://www.iamericas.org/en/about-ioa/presidents-corner</a:t>
            </a:r>
          </a:p>
          <a:p>
            <a:pPr marL="457200" lvl="0" indent="-419100" rtl="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3000">
                <a:solidFill>
                  <a:srgbClr val="000000"/>
                </a:solidFill>
              </a:rPr>
              <a:t>Pr_true=0</a:t>
            </a:r>
          </a:p>
          <a:p>
            <a:pPr lvl="0" rtl="0">
              <a:spcBef>
                <a:spcPts val="600"/>
              </a:spcBef>
              <a:buNone/>
            </a:pPr>
            <a:endParaRPr sz="3000">
              <a:solidFill>
                <a:srgbClr val="000000"/>
              </a:solidFill>
            </a:endParaRPr>
          </a:p>
          <a:p>
            <a:pPr lvl="0" rtl="0">
              <a:spcBef>
                <a:spcPts val="600"/>
              </a:spcBef>
              <a:buNone/>
            </a:pP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/>
        </p:nvSpPr>
        <p:spPr>
          <a:xfrm>
            <a:off x="832900" y="1743525"/>
            <a:ext cx="7579799" cy="4932899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Knowledge Vault</a:t>
            </a:r>
            <a:r>
              <a:rPr lang="en" sz="3600">
                <a:solidFill>
                  <a:srgbClr val="FFFFFF"/>
                </a:solidFill>
              </a:rPr>
              <a:t>–</a:t>
            </a:r>
          </a:p>
          <a:p>
            <a:pPr algn="l">
              <a:spcBef>
                <a:spcPts val="0"/>
              </a:spcBef>
              <a:buNone/>
            </a:pPr>
            <a:r>
              <a:rPr lang="en"/>
              <a:t>Building a Probabilistic KB</a:t>
            </a:r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9625" y="1759664"/>
            <a:ext cx="1638925" cy="2123398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/>
          <p:nvPr/>
        </p:nvSpPr>
        <p:spPr>
          <a:xfrm>
            <a:off x="4943225" y="1280850"/>
            <a:ext cx="41030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800"/>
              <a:t>[VLDB’2014, Sigmod’2014, KDD’2014]</a:t>
            </a:r>
          </a:p>
        </p:txBody>
      </p:sp>
      <p:pic>
        <p:nvPicPr>
          <p:cNvPr id="134" name="Shape 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1050" y="1743525"/>
            <a:ext cx="6225414" cy="49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1887" y="2587675"/>
            <a:ext cx="619693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3200"/>
              <a:t>Result I. Extraction and Triple Correctness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3200"/>
              <a:t>Example 1. (Obama, nationality, ?)</a:t>
            </a:r>
          </a:p>
        </p:txBody>
      </p:sp>
      <p:sp>
        <p:nvSpPr>
          <p:cNvPr id="690" name="Shape 690"/>
          <p:cNvSpPr txBox="1"/>
          <p:nvPr/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3000">
                <a:solidFill>
                  <a:srgbClr val="000000"/>
                </a:solidFill>
              </a:rPr>
              <a:t>(Obama, nationality, Kenya)</a:t>
            </a:r>
          </a:p>
          <a:p>
            <a:pPr marL="457200" lvl="0" indent="-419100" rtl="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3000">
                <a:solidFill>
                  <a:srgbClr val="000000"/>
                </a:solidFill>
              </a:rPr>
              <a:t>2087 extractions:</a:t>
            </a:r>
          </a:p>
          <a:p>
            <a:pPr marL="914400" lvl="1" indent="-381000" rtl="0">
              <a:spcBef>
                <a:spcPts val="480"/>
              </a:spcBef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 sz="2400">
                <a:solidFill>
                  <a:srgbClr val="000000"/>
                </a:solidFill>
              </a:rPr>
              <a:t>Example of a correct extraction (Pr_provide=0.792):</a:t>
            </a:r>
          </a:p>
          <a:p>
            <a:pPr marL="914400" lvl="0" indent="0" rtl="0">
              <a:spcBef>
                <a:spcPts val="600"/>
              </a:spcBef>
              <a:buNone/>
            </a:pPr>
            <a:r>
              <a:rPr lang="en" sz="1200" u="sng">
                <a:solidFill>
                  <a:srgbClr val="1155CC"/>
                </a:solidFill>
                <a:hlinkClick r:id="rId3"/>
              </a:rPr>
              <a:t>http://beforeitsnews.com/obama-birthplace-controversy/2013/04/alabama-supreme-court-chief-justice-roy-moore-to-preside-over-obama-eligibility-case-2458624.html</a:t>
            </a:r>
          </a:p>
          <a:p>
            <a:pPr marL="914400" lvl="1" indent="-381000" rtl="0">
              <a:spcBef>
                <a:spcPts val="480"/>
              </a:spcBef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 sz="2400">
                <a:solidFill>
                  <a:srgbClr val="000000"/>
                </a:solidFill>
              </a:rPr>
              <a:t>Example of a wrong extraction (Pr_provide=0.130):</a:t>
            </a:r>
            <a:r>
              <a:rPr lang="en" sz="1200" u="sng">
                <a:solidFill>
                  <a:srgbClr val="1155CC"/>
                </a:solidFill>
                <a:hlinkClick r:id="rId4"/>
              </a:rPr>
              <a:t>http://www.monitor.co.ug/News/National/US+will+respect+winner+of+Kenya+election++Obama+says/-/688334/1685814/-/ksxagx/-/index.html</a:t>
            </a:r>
          </a:p>
          <a:p>
            <a:pPr marL="457200" lvl="0" indent="-419100" rtl="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3000">
                <a:solidFill>
                  <a:srgbClr val="000000"/>
                </a:solidFill>
              </a:rPr>
              <a:t>Pr_true=0 (not enough support)</a:t>
            </a:r>
          </a:p>
          <a:p>
            <a:pPr lvl="0" rtl="0">
              <a:spcBef>
                <a:spcPts val="600"/>
              </a:spcBef>
              <a:buNone/>
            </a:pP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3200"/>
              <a:t>Result I. Extraction and Triple Correctness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3200"/>
              <a:t>Example 1. (Obama, nationality, ?)</a:t>
            </a:r>
          </a:p>
        </p:txBody>
      </p:sp>
      <p:sp>
        <p:nvSpPr>
          <p:cNvPr id="696" name="Shape 696"/>
          <p:cNvSpPr txBox="1"/>
          <p:nvPr/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3000">
                <a:solidFill>
                  <a:srgbClr val="000000"/>
                </a:solidFill>
              </a:rPr>
              <a:t>(Obama, nationality, USA)</a:t>
            </a:r>
          </a:p>
          <a:p>
            <a:pPr marL="457200" lvl="0" indent="-419100" rtl="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3000">
                <a:solidFill>
                  <a:srgbClr val="000000"/>
                </a:solidFill>
              </a:rPr>
              <a:t>2481 extractions:</a:t>
            </a:r>
          </a:p>
          <a:p>
            <a:pPr marL="914400" lvl="1" indent="-381000" rtl="0">
              <a:spcBef>
                <a:spcPts val="480"/>
              </a:spcBef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 sz="2400">
                <a:solidFill>
                  <a:srgbClr val="000000"/>
                </a:solidFill>
              </a:rPr>
              <a:t>Example of a correct extraction (Pr_provide=0.999):</a:t>
            </a:r>
          </a:p>
          <a:p>
            <a:pPr marL="914400" lvl="0" indent="0" rtl="0">
              <a:spcBef>
                <a:spcPts val="600"/>
              </a:spcBef>
              <a:buNone/>
            </a:pPr>
            <a:r>
              <a:rPr lang="en" sz="1200" u="sng">
                <a:solidFill>
                  <a:srgbClr val="1155CC"/>
                </a:solidFill>
                <a:hlinkClick r:id="rId3"/>
              </a:rPr>
              <a:t>http://www.dogonews.com/2009/10/9/a-nobel-prize-for-our-awesome-president</a:t>
            </a:r>
          </a:p>
          <a:p>
            <a:pPr marL="914400" lvl="1" indent="-381000" rtl="0">
              <a:spcBef>
                <a:spcPts val="480"/>
              </a:spcBef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 sz="2400">
                <a:solidFill>
                  <a:srgbClr val="000000"/>
                </a:solidFill>
              </a:rPr>
              <a:t>Example of a wrong extraction (Pr_provide=0.261):</a:t>
            </a:r>
            <a:r>
              <a:rPr lang="en" sz="1200" u="sng">
                <a:solidFill>
                  <a:srgbClr val="1155CC"/>
                </a:solidFill>
                <a:hlinkClick r:id="rId4"/>
              </a:rPr>
              <a:t>http://blogs.telegraph.co.uk/news/timstanley/100169248/barack-obamas-life-story-contains-myth-not-truth-says-biographer-so-why-did-the-media-report-it-as-truth/</a:t>
            </a:r>
          </a:p>
          <a:p>
            <a:pPr marL="457200" lvl="0" indent="-419100" rtl="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3000">
                <a:solidFill>
                  <a:srgbClr val="000000"/>
                </a:solidFill>
              </a:rPr>
              <a:t>Pr_true=1</a:t>
            </a:r>
          </a:p>
        </p:txBody>
      </p:sp>
      <p:pic>
        <p:nvPicPr>
          <p:cNvPr id="697" name="Shape 6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7975" y="4195550"/>
            <a:ext cx="4250650" cy="26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Sonya Trustworthiness Score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x="457200" y="17526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3000">
                <a:solidFill>
                  <a:srgbClr val="000000"/>
                </a:solidFill>
              </a:rPr>
              <a:t>Example for (URL, Predicate) </a:t>
            </a:r>
            <a:r>
              <a:rPr lang="en" sz="2000">
                <a:solidFill>
                  <a:srgbClr val="333336"/>
                </a:solidFill>
              </a:rPr>
              <a:t/>
            </a:r>
            <a:br>
              <a:rPr lang="en" sz="2000">
                <a:solidFill>
                  <a:srgbClr val="333336"/>
                </a:solidFill>
              </a:rPr>
            </a:br>
            <a:r>
              <a:rPr lang="en" sz="2000">
                <a:solidFill>
                  <a:srgbClr val="333336"/>
                </a:solidFill>
              </a:rPr>
              <a:t>URL: </a:t>
            </a:r>
            <a:r>
              <a:rPr lang="en" u="sng">
                <a:solidFill>
                  <a:srgbClr val="1155CC"/>
                </a:solidFill>
                <a:hlinkClick r:id="rId3"/>
              </a:rPr>
              <a:t>https://ibirthdayworld.blogspot.com/2010/03/celebrity-birthdays-on-march-22.html</a:t>
            </a:r>
          </a:p>
          <a:p>
            <a:pPr marL="457200" lvl="0" indent="0" rtl="0">
              <a:spcBef>
                <a:spcPts val="600"/>
              </a:spcBef>
              <a:buNone/>
            </a:pPr>
            <a:r>
              <a:rPr lang="en" sz="2000"/>
              <a:t>Predicate: date_of_birth</a:t>
            </a:r>
          </a:p>
          <a:p>
            <a:pPr marL="457200" lvl="0" indent="0" rtl="0">
              <a:spcBef>
                <a:spcPts val="600"/>
              </a:spcBef>
              <a:buNone/>
            </a:pPr>
            <a:r>
              <a:rPr lang="en" sz="2000">
                <a:solidFill>
                  <a:srgbClr val="000000"/>
                </a:solidFill>
              </a:rPr>
              <a:t>- #</a:t>
            </a:r>
            <a:r>
              <a:rPr lang="en" sz="2000"/>
              <a:t>Fact</a:t>
            </a:r>
            <a:r>
              <a:rPr lang="en" sz="2000">
                <a:solidFill>
                  <a:srgbClr val="000000"/>
                </a:solidFill>
              </a:rPr>
              <a:t>s = 42; </a:t>
            </a:r>
            <a:r>
              <a:rPr lang="en" sz="2000"/>
              <a:t>Trustworthiness</a:t>
            </a:r>
            <a:r>
              <a:rPr lang="en" sz="2000">
                <a:solidFill>
                  <a:srgbClr val="000000"/>
                </a:solidFill>
              </a:rPr>
              <a:t> = 0.95</a:t>
            </a:r>
          </a:p>
          <a:p>
            <a:pPr marL="457200" lvl="0" indent="0" rtl="0">
              <a:spcBef>
                <a:spcPts val="600"/>
              </a:spcBef>
              <a:buNone/>
            </a:pPr>
            <a:endParaRPr sz="2000">
              <a:solidFill>
                <a:srgbClr val="000000"/>
              </a:solidFill>
            </a:endParaRPr>
          </a:p>
          <a:p>
            <a:pPr lvl="0" rtl="0">
              <a:spcBef>
                <a:spcPts val="600"/>
              </a:spcBef>
              <a:buNone/>
            </a:pPr>
            <a:endParaRPr>
              <a:solidFill>
                <a:srgbClr val="222222"/>
              </a:solidFill>
            </a:endParaRPr>
          </a:p>
          <a:p>
            <a:pPr lvl="0" rtl="0">
              <a:spcBef>
                <a:spcPts val="600"/>
              </a:spcBef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704" name="Shape 7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425" y="3847775"/>
            <a:ext cx="8653024" cy="174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Shape 7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9" y="3876750"/>
            <a:ext cx="667149" cy="123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Sonya Trustworthiness Score</a:t>
            </a:r>
          </a:p>
        </p:txBody>
      </p:sp>
      <p:pic>
        <p:nvPicPr>
          <p:cNvPr id="711" name="Shape 7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600" y="1167850"/>
            <a:ext cx="7028474" cy="56650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2" name="Shape 712"/>
          <p:cNvCxnSpPr/>
          <p:nvPr/>
        </p:nvCxnSpPr>
        <p:spPr>
          <a:xfrm rot="10800000" flipH="1">
            <a:off x="586100" y="6143450"/>
            <a:ext cx="8383800" cy="15899"/>
          </a:xfrm>
          <a:prstGeom prst="straightConnector1">
            <a:avLst/>
          </a:prstGeom>
          <a:noFill/>
          <a:ln w="76200" cap="flat">
            <a:solidFill>
              <a:srgbClr val="FFD966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p:transition xmlns:p14="http://schemas.microsoft.com/office/powerpoint/2010/main" spd="slow">
    <p:cut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Sonya Trustworthiness Score</a:t>
            </a:r>
          </a:p>
        </p:txBody>
      </p:sp>
      <p:sp>
        <p:nvSpPr>
          <p:cNvPr id="718" name="Shape 718"/>
          <p:cNvSpPr txBox="1"/>
          <p:nvPr/>
        </p:nvSpPr>
        <p:spPr>
          <a:xfrm>
            <a:off x="457200" y="17526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3000">
                <a:solidFill>
                  <a:srgbClr val="000000"/>
                </a:solidFill>
              </a:rPr>
              <a:t>Example for (URL, Predicate) </a:t>
            </a:r>
            <a:r>
              <a:rPr lang="en" sz="2000">
                <a:solidFill>
                  <a:srgbClr val="333336"/>
                </a:solidFill>
              </a:rPr>
              <a:t/>
            </a:r>
            <a:br>
              <a:rPr lang="en" sz="2000">
                <a:solidFill>
                  <a:srgbClr val="333336"/>
                </a:solidFill>
              </a:rPr>
            </a:br>
            <a:r>
              <a:rPr lang="en" sz="2000">
                <a:solidFill>
                  <a:srgbClr val="333336"/>
                </a:solidFill>
              </a:rPr>
              <a:t>URL: </a:t>
            </a:r>
            <a:r>
              <a:rPr lang="en" u="sng">
                <a:solidFill>
                  <a:srgbClr val="1155CC"/>
                </a:solidFill>
                <a:hlinkClick r:id="rId3"/>
              </a:rPr>
              <a:t>https://ibirthdayworld.blogspot.com/2010/03/celebrity-birthdays-on-march-22.html</a:t>
            </a:r>
          </a:p>
          <a:p>
            <a:pPr marL="457200" lvl="0" indent="0" rtl="0">
              <a:spcBef>
                <a:spcPts val="600"/>
              </a:spcBef>
              <a:buNone/>
            </a:pPr>
            <a:r>
              <a:rPr lang="en" sz="2000"/>
              <a:t>Predicate: date_of_birth</a:t>
            </a:r>
          </a:p>
          <a:p>
            <a:pPr marL="457200" lvl="0" indent="0" rtl="0">
              <a:spcBef>
                <a:spcPts val="600"/>
              </a:spcBef>
              <a:buNone/>
            </a:pPr>
            <a:r>
              <a:rPr lang="en" sz="2000">
                <a:solidFill>
                  <a:srgbClr val="000000"/>
                </a:solidFill>
              </a:rPr>
              <a:t>- #</a:t>
            </a:r>
            <a:r>
              <a:rPr lang="en" sz="2000"/>
              <a:t>Fact</a:t>
            </a:r>
            <a:r>
              <a:rPr lang="en" sz="2000">
                <a:solidFill>
                  <a:srgbClr val="000000"/>
                </a:solidFill>
              </a:rPr>
              <a:t>s = 42; </a:t>
            </a:r>
            <a:r>
              <a:rPr lang="en" sz="2000"/>
              <a:t>Trustworthiness</a:t>
            </a:r>
            <a:r>
              <a:rPr lang="en" sz="2000">
                <a:solidFill>
                  <a:srgbClr val="000000"/>
                </a:solidFill>
              </a:rPr>
              <a:t> = 0.95</a:t>
            </a:r>
          </a:p>
          <a:p>
            <a:pPr marL="457200" lvl="0" indent="0" rtl="0">
              <a:spcBef>
                <a:spcPts val="600"/>
              </a:spcBef>
              <a:buClr>
                <a:srgbClr val="000000"/>
              </a:buClr>
              <a:buSzPct val="55000"/>
              <a:buFont typeface="Arial"/>
              <a:buNone/>
            </a:pPr>
            <a:r>
              <a:rPr lang="en" sz="2000">
                <a:solidFill>
                  <a:srgbClr val="333336"/>
                </a:solidFill>
              </a:rPr>
              <a:t>- Mistake: Anne Hyde (the URL says: 3/22/1638; Wiki/KG says: 3/12/1637)</a:t>
            </a:r>
          </a:p>
          <a:p>
            <a:pPr marL="457200" lvl="0" indent="0" rtl="0">
              <a:spcBef>
                <a:spcPts val="600"/>
              </a:spcBef>
              <a:buNone/>
            </a:pPr>
            <a:endParaRPr sz="2000"/>
          </a:p>
          <a:p>
            <a:pPr lvl="0" rtl="0">
              <a:spcBef>
                <a:spcPts val="600"/>
              </a:spcBef>
              <a:buNone/>
            </a:pPr>
            <a:endParaRPr>
              <a:solidFill>
                <a:srgbClr val="222222"/>
              </a:solidFill>
            </a:endParaRPr>
          </a:p>
          <a:p>
            <a:pPr lvl="0" rtl="0">
              <a:spcBef>
                <a:spcPts val="600"/>
              </a:spcBef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719" name="Shape 7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0325" y="3911250"/>
            <a:ext cx="3943350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Outline</a:t>
            </a:r>
          </a:p>
        </p:txBody>
      </p:sp>
      <p:sp>
        <p:nvSpPr>
          <p:cNvPr id="725" name="Shape 725"/>
          <p:cNvSpPr txBox="1">
            <a:spLocks noGrp="1"/>
          </p:cNvSpPr>
          <p:nvPr>
            <p:ph type="body" idx="1"/>
          </p:nvPr>
        </p:nvSpPr>
        <p:spPr>
          <a:xfrm>
            <a:off x="457200" y="1514800"/>
            <a:ext cx="8229600" cy="5009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57200" rtl="0">
              <a:spcBef>
                <a:spcPts val="0"/>
              </a:spcBef>
              <a:buClr>
                <a:srgbClr val="B7B7B7"/>
              </a:buClr>
              <a:buSzPct val="100000"/>
              <a:buFont typeface="Arial"/>
              <a:buAutoNum type="romanUcPeriod"/>
            </a:pPr>
            <a:r>
              <a:rPr lang="en" sz="3600">
                <a:solidFill>
                  <a:srgbClr val="B7B7B7"/>
                </a:solidFill>
              </a:rPr>
              <a:t>Knowledge extraction</a:t>
            </a:r>
          </a:p>
          <a:p>
            <a:pPr lvl="0" rtl="0">
              <a:spcBef>
                <a:spcPts val="0"/>
              </a:spcBef>
              <a:buNone/>
            </a:pPr>
            <a:endParaRPr sz="3600"/>
          </a:p>
          <a:p>
            <a:pPr lvl="0" rtl="0">
              <a:spcBef>
                <a:spcPts val="0"/>
              </a:spcBef>
              <a:buNone/>
            </a:pPr>
            <a:endParaRPr sz="3600"/>
          </a:p>
          <a:p>
            <a:pPr lvl="0" rtl="0">
              <a:spcBef>
                <a:spcPts val="0"/>
              </a:spcBef>
              <a:buNone/>
            </a:pPr>
            <a:endParaRPr sz="3600"/>
          </a:p>
          <a:p>
            <a:pPr marL="457200" lvl="0" indent="-457200" rtl="0">
              <a:spcBef>
                <a:spcPts val="0"/>
              </a:spcBef>
              <a:buClr>
                <a:srgbClr val="B7B7B7"/>
              </a:buClr>
              <a:buSzPct val="100000"/>
              <a:buFont typeface="Arial"/>
              <a:buAutoNum type="romanUcPeriod"/>
            </a:pPr>
            <a:r>
              <a:rPr lang="en" sz="3600">
                <a:solidFill>
                  <a:srgbClr val="B7B7B7"/>
                </a:solidFill>
              </a:rPr>
              <a:t>Knowledge fusion</a:t>
            </a:r>
          </a:p>
          <a:p>
            <a:pPr lvl="0" rtl="0">
              <a:spcBef>
                <a:spcPts val="0"/>
              </a:spcBef>
              <a:buNone/>
            </a:pPr>
            <a:endParaRPr sz="3600"/>
          </a:p>
          <a:p>
            <a:pPr lvl="0" rtl="0">
              <a:spcBef>
                <a:spcPts val="0"/>
              </a:spcBef>
              <a:buNone/>
            </a:pPr>
            <a:endParaRPr sz="3600"/>
          </a:p>
          <a:p>
            <a:pPr marL="457200" lvl="0" indent="-457200" rtl="0">
              <a:spcBef>
                <a:spcPts val="0"/>
              </a:spcBef>
              <a:buClr>
                <a:srgbClr val="B7B7B7"/>
              </a:buClr>
              <a:buSzPct val="100000"/>
              <a:buFont typeface="Arial"/>
              <a:buAutoNum type="romanUcPeriod"/>
            </a:pPr>
            <a:r>
              <a:rPr lang="en" sz="3600">
                <a:solidFill>
                  <a:srgbClr val="B7B7B7"/>
                </a:solidFill>
              </a:rPr>
              <a:t>Interesting applications</a:t>
            </a:r>
          </a:p>
          <a:p>
            <a:pPr marL="457200" lvl="0" indent="-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romanUcPeriod"/>
            </a:pPr>
            <a:r>
              <a:rPr lang="en" sz="3600"/>
              <a:t>Future directions</a:t>
            </a:r>
          </a:p>
        </p:txBody>
      </p:sp>
      <p:pic>
        <p:nvPicPr>
          <p:cNvPr id="726" name="Shape 7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0950" y="2162750"/>
            <a:ext cx="3544005" cy="150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Shape 7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825" y="1619591"/>
            <a:ext cx="458724" cy="59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Shape 7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852366"/>
            <a:ext cx="458724" cy="59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Shape 7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8" y="3852375"/>
            <a:ext cx="396731" cy="59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Shape 7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" y="5407825"/>
            <a:ext cx="396731" cy="59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Shape 7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720" y="5486075"/>
            <a:ext cx="458724" cy="45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Shape 7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4800" y="6096000"/>
            <a:ext cx="48577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Shape 7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54425" y="3915975"/>
            <a:ext cx="2925000" cy="161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40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Assumption I. Independence between pairs of provenances (i.e., (URL, extractor))</a:t>
            </a:r>
          </a:p>
          <a:p>
            <a:pPr lvl="0" rtl="0">
              <a:spcBef>
                <a:spcPts val="0"/>
              </a:spcBef>
              <a:buNone/>
            </a:pPr>
            <a:endParaRPr sz="3600"/>
          </a:p>
        </p:txBody>
      </p:sp>
      <p:sp>
        <p:nvSpPr>
          <p:cNvPr id="739" name="Shape 739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Future Directions: Remove the Assumptions One by One</a:t>
            </a:r>
          </a:p>
        </p:txBody>
      </p:sp>
      <p:pic>
        <p:nvPicPr>
          <p:cNvPr id="740" name="Shape 7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5850" y="2889075"/>
            <a:ext cx="5282224" cy="393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40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Assumption II. Single true object for each (sub, pred)</a:t>
            </a:r>
          </a:p>
        </p:txBody>
      </p:sp>
      <p:sp>
        <p:nvSpPr>
          <p:cNvPr id="746" name="Shape 746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Future Directions: Remove the Assumptions One by One</a:t>
            </a:r>
          </a:p>
        </p:txBody>
      </p:sp>
      <p:pic>
        <p:nvPicPr>
          <p:cNvPr id="747" name="Shape 7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2225" y="2867575"/>
            <a:ext cx="5078525" cy="377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412300" cy="4840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Assumption III. Extractions are deterministic</a:t>
            </a:r>
          </a:p>
        </p:txBody>
      </p:sp>
      <p:sp>
        <p:nvSpPr>
          <p:cNvPr id="753" name="Shape 753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Future Directions: Remove the Assumptions One by One</a:t>
            </a:r>
          </a:p>
        </p:txBody>
      </p:sp>
      <p:pic>
        <p:nvPicPr>
          <p:cNvPr id="754" name="Shape 7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00" y="3023125"/>
            <a:ext cx="8875224" cy="305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412300" cy="4840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Assumption IV. Values (objects) are categorical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600"/>
              <a:t>Assumption V. We have enough data to judge accuracy of each source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600"/>
              <a:t>Assumption VI. Local closed-world assumption in evaluation</a:t>
            </a:r>
          </a:p>
          <a:p>
            <a:pPr lvl="0" rtl="0">
              <a:spcBef>
                <a:spcPts val="0"/>
              </a:spcBef>
              <a:buNone/>
            </a:pPr>
            <a:endParaRPr sz="3600" b="1">
              <a:solidFill>
                <a:srgbClr val="980000"/>
              </a:solidFill>
            </a:endParaRPr>
          </a:p>
        </p:txBody>
      </p:sp>
      <p:sp>
        <p:nvSpPr>
          <p:cNvPr id="760" name="Shape 760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Future Directions: Remove the Assumptions One by One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25" y="746025"/>
            <a:ext cx="8869199" cy="548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412300" cy="4840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000000"/>
                </a:solidFill>
              </a:rPr>
              <a:t>Assumption VII. Global closed-world assumption--consider only existing entities and predicates in FB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600" b="1">
                <a:solidFill>
                  <a:srgbClr val="980000"/>
                </a:solidFill>
              </a:rPr>
              <a:t>WE NEED SOMETHING NEW!!!</a:t>
            </a:r>
          </a:p>
        </p:txBody>
      </p:sp>
      <p:sp>
        <p:nvSpPr>
          <p:cNvPr id="766" name="Shape 766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Future Directions: Remove the Assumptions One by One</a:t>
            </a:r>
          </a:p>
        </p:txBody>
      </p:sp>
      <p:pic>
        <p:nvPicPr>
          <p:cNvPr id="767" name="Shape 7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6100" y="3984575"/>
            <a:ext cx="3535425" cy="26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457200" y="17761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l">
              <a:spcBef>
                <a:spcPts val="0"/>
              </a:spcBef>
              <a:buNone/>
            </a:pPr>
            <a:r>
              <a:rPr lang="en"/>
              <a:t>Outline</a:t>
            </a:r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457200" y="1514800"/>
            <a:ext cx="8229600" cy="5009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romanUcPeriod"/>
            </a:pPr>
            <a:r>
              <a:rPr lang="en" sz="3600"/>
              <a:t>Knowledge extraction</a:t>
            </a:r>
          </a:p>
          <a:p>
            <a:pPr lvl="0" rtl="0">
              <a:spcBef>
                <a:spcPts val="0"/>
              </a:spcBef>
              <a:buNone/>
            </a:pPr>
            <a:endParaRPr sz="3600"/>
          </a:p>
          <a:p>
            <a:pPr lvl="0" rtl="0">
              <a:spcBef>
                <a:spcPts val="0"/>
              </a:spcBef>
              <a:buNone/>
            </a:pPr>
            <a:endParaRPr sz="3600"/>
          </a:p>
          <a:p>
            <a:pPr lvl="0" rtl="0">
              <a:spcBef>
                <a:spcPts val="0"/>
              </a:spcBef>
              <a:buNone/>
            </a:pPr>
            <a:endParaRPr sz="3600"/>
          </a:p>
          <a:p>
            <a:pPr marL="457200" lvl="0" indent="-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romanUcPeriod"/>
            </a:pPr>
            <a:r>
              <a:rPr lang="en" sz="3600"/>
              <a:t>Knowledge fusion</a:t>
            </a:r>
          </a:p>
          <a:p>
            <a:pPr lvl="0" rtl="0">
              <a:spcBef>
                <a:spcPts val="0"/>
              </a:spcBef>
              <a:buNone/>
            </a:pPr>
            <a:endParaRPr sz="3600"/>
          </a:p>
          <a:p>
            <a:pPr lvl="0" rtl="0">
              <a:spcBef>
                <a:spcPts val="0"/>
              </a:spcBef>
              <a:buNone/>
            </a:pPr>
            <a:endParaRPr sz="3600"/>
          </a:p>
          <a:p>
            <a:pPr marL="457200" lvl="0" indent="-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romanUcPeriod"/>
            </a:pPr>
            <a:r>
              <a:rPr lang="en" sz="3600"/>
              <a:t>Interesting applications</a:t>
            </a:r>
          </a:p>
        </p:txBody>
      </p:sp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0950" y="2162750"/>
            <a:ext cx="3544005" cy="150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825" y="1619591"/>
            <a:ext cx="458724" cy="59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852366"/>
            <a:ext cx="458724" cy="59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720" y="5486075"/>
            <a:ext cx="458724" cy="45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4425" y="3915975"/>
            <a:ext cx="2925000" cy="161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7026" y="3795132"/>
            <a:ext cx="396724" cy="731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001" y="5349557"/>
            <a:ext cx="396724" cy="731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inspiration-board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2118</Words>
  <Application>Microsoft Macintosh PowerPoint</Application>
  <PresentationFormat>On-screen Show (4:3)</PresentationFormat>
  <Paragraphs>649</Paragraphs>
  <Slides>80</Slides>
  <Notes>80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1" baseType="lpstr">
      <vt:lpstr>inspiration-board</vt:lpstr>
      <vt:lpstr>From Data Fusion to Knowledge Fusion</vt:lpstr>
      <vt:lpstr>SONYA: A Big Project, A Fancy Machine, And A Cute Little Girl </vt:lpstr>
      <vt:lpstr>Knowledge Is Power</vt:lpstr>
      <vt:lpstr>Google Knowledge Graph</vt:lpstr>
      <vt:lpstr>Using KG in Search</vt:lpstr>
      <vt:lpstr>Expanding KG– Extracting Knowledge from the Web</vt:lpstr>
      <vt:lpstr>Knowledge Vault– Building a Probabilistic KB</vt:lpstr>
      <vt:lpstr>PowerPoint Presentation</vt:lpstr>
      <vt:lpstr>Outline</vt:lpstr>
      <vt:lpstr>Knowledge Extraction I–Knowledge</vt:lpstr>
      <vt:lpstr>Statistics for Extracted Triples</vt:lpstr>
      <vt:lpstr>Knowledge Extraction II–Sources</vt:lpstr>
      <vt:lpstr>Statistics for Web Sources</vt:lpstr>
      <vt:lpstr>Knowledge Extraction III–Extractors</vt:lpstr>
      <vt:lpstr>Knowledge Extraction III–Extractors</vt:lpstr>
      <vt:lpstr>Statistics for Extractors</vt:lpstr>
      <vt:lpstr>Errors Can Creep in at Every Stage</vt:lpstr>
      <vt:lpstr>Errors Can Creep in at Every Stage</vt:lpstr>
      <vt:lpstr>Errors Can Creep in at Every Stage</vt:lpstr>
      <vt:lpstr>Knowledge Extraction IV–Quality</vt:lpstr>
      <vt:lpstr>Statistics for Triple Correctness</vt:lpstr>
      <vt:lpstr>Statistics for Triple Correctness</vt:lpstr>
      <vt:lpstr>Statistics for Extractors</vt:lpstr>
      <vt:lpstr>Outline</vt:lpstr>
      <vt:lpstr>Goal: Judge Triple Correctness</vt:lpstr>
      <vt:lpstr>Usage of Probabilistic Knowledge</vt:lpstr>
      <vt:lpstr>Data Fusion–Definition</vt:lpstr>
      <vt:lpstr>Data Fusion–Intuition</vt:lpstr>
      <vt:lpstr>Data Fusion–Intuition</vt:lpstr>
      <vt:lpstr>Data Fusion–Intuition</vt:lpstr>
      <vt:lpstr>Data Fusion–Intuition</vt:lpstr>
      <vt:lpstr>Data Fusion–A Bayesian Model</vt:lpstr>
      <vt:lpstr>Knowledge Fusion Challenges</vt:lpstr>
      <vt:lpstr>Knowledge Fusion Challenges</vt:lpstr>
      <vt:lpstr>Knowledge Fusion Challenges</vt:lpstr>
      <vt:lpstr>Knowledge Fusion Solutions</vt:lpstr>
      <vt:lpstr>Basic Sonya Solution vs. Voting</vt:lpstr>
      <vt:lpstr>Refinements</vt:lpstr>
      <vt:lpstr>Calibration Curve</vt:lpstr>
      <vt:lpstr>Precision-Recall Curve</vt:lpstr>
      <vt:lpstr>Other Fusion Techniques</vt:lpstr>
      <vt:lpstr>One Inherent Limitation</vt:lpstr>
      <vt:lpstr>Outline</vt:lpstr>
      <vt:lpstr>Usage of Probabilistic Knowledge</vt:lpstr>
      <vt:lpstr>Application I. A New Angle to Evaluate Web Source Quality</vt:lpstr>
      <vt:lpstr>Popular Sources w. High Page Rank May Spread Gossip</vt:lpstr>
      <vt:lpstr>Tale Sources w. Low Page Rank May Provide Valuable Info</vt:lpstr>
      <vt:lpstr>Tale Sources w. Low Page Rank May Provide Valuable Info</vt:lpstr>
      <vt:lpstr>Tale Sources w. Low Page Rank May Provide Valuable Info</vt:lpstr>
      <vt:lpstr>Tale Sources w. Low Page Rank May Provide Valuable Info</vt:lpstr>
      <vt:lpstr>Application I. A New Angle to Evaluate Web Source Quality</vt:lpstr>
      <vt:lpstr>Application I. A New Angle to Evaluate Web Source Quality</vt:lpstr>
      <vt:lpstr>Application I. A New Angle to Evaluate Web Source Quality</vt:lpstr>
      <vt:lpstr>Sonya Trustworthiness Score</vt:lpstr>
      <vt:lpstr>Application II. Provide An X-Ray for Extracted Data</vt:lpstr>
      <vt:lpstr>Application II. Provide An X-Ray for Extracted Data</vt:lpstr>
      <vt:lpstr>TAKE AWAYS</vt:lpstr>
      <vt:lpstr>Acknowledgement</vt:lpstr>
      <vt:lpstr>THANK YOU!</vt:lpstr>
      <vt:lpstr>Data Fusion–A Bayesian Model</vt:lpstr>
      <vt:lpstr>Data Fusion–A Bayesian Model</vt:lpstr>
      <vt:lpstr>Data Fusion–A Bayesian Model</vt:lpstr>
      <vt:lpstr>Knowledge Fusion Solutions</vt:lpstr>
      <vt:lpstr>Refinement I. Ignore Low-Coverage Provenances</vt:lpstr>
      <vt:lpstr>Refinement II. Granularity (URL-&gt;Site, Extractor-&gt;Pattern, Predicate)</vt:lpstr>
      <vt:lpstr>Refinement III. Ignore Low-Accuracy Provenances</vt:lpstr>
      <vt:lpstr>Refinement IV. Initiate Provenance Accuracy by FB</vt:lpstr>
      <vt:lpstr>Analysis of Errors</vt:lpstr>
      <vt:lpstr>Result I. Extraction and Triple Correctness Example 1. (Obama, nationality, ?)</vt:lpstr>
      <vt:lpstr>Result I. Extraction and Triple Correctness Example 1. (Obama, nationality, ?)</vt:lpstr>
      <vt:lpstr>Result I. Extraction and Triple Correctness Example 1. (Obama, nationality, ?)</vt:lpstr>
      <vt:lpstr>Sonya Trustworthiness Score</vt:lpstr>
      <vt:lpstr>Sonya Trustworthiness Score</vt:lpstr>
      <vt:lpstr>Sonya Trustworthiness Score</vt:lpstr>
      <vt:lpstr>Outline</vt:lpstr>
      <vt:lpstr>Future Directions: Remove the Assumptions One by One</vt:lpstr>
      <vt:lpstr>Future Directions: Remove the Assumptions One by One</vt:lpstr>
      <vt:lpstr>Future Directions: Remove the Assumptions One by One</vt:lpstr>
      <vt:lpstr>Future Directions: Remove the Assumptions One by One</vt:lpstr>
      <vt:lpstr>Future Directions: Remove the Assumptions One by One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Data Fusion to Knowledge Fusion</dc:title>
  <cp:lastModifiedBy>Xin Luna Dong</cp:lastModifiedBy>
  <cp:revision>3</cp:revision>
  <dcterms:modified xsi:type="dcterms:W3CDTF">2014-09-11T17:28:33Z</dcterms:modified>
</cp:coreProperties>
</file>